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73" r:id="rId4"/>
    <p:sldId id="266" r:id="rId5"/>
    <p:sldId id="257" r:id="rId6"/>
    <p:sldId id="268" r:id="rId7"/>
    <p:sldId id="267" r:id="rId8"/>
    <p:sldId id="259" r:id="rId9"/>
    <p:sldId id="269" r:id="rId10"/>
    <p:sldId id="270" r:id="rId11"/>
    <p:sldId id="282" r:id="rId12"/>
    <p:sldId id="265" r:id="rId13"/>
    <p:sldId id="283" r:id="rId14"/>
    <p:sldId id="260" r:id="rId15"/>
    <p:sldId id="280" r:id="rId16"/>
    <p:sldId id="277" r:id="rId17"/>
    <p:sldId id="286" r:id="rId18"/>
    <p:sldId id="276" r:id="rId19"/>
    <p:sldId id="288" r:id="rId20"/>
    <p:sldId id="289" r:id="rId21"/>
    <p:sldId id="29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4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49651" autoAdjust="0"/>
  </p:normalViewPr>
  <p:slideViewPr>
    <p:cSldViewPr snapToGrid="0" showGuides="1">
      <p:cViewPr>
        <p:scale>
          <a:sx n="115" d="100"/>
          <a:sy n="115" d="100"/>
        </p:scale>
        <p:origin x="-108" y="4116"/>
      </p:cViewPr>
      <p:guideLst>
        <p:guide orient="horz" pos="2205"/>
        <p:guide pos="4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CBC32-97FC-4BBA-8845-46F1442B2E6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03A35-8CE6-4F88-B330-2C5B12D67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8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체력은 캐릭터의 생명으로 해당 수치만큼 몬스터의 공격을 버틸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실드는</a:t>
            </a:r>
            <a:r>
              <a:rPr lang="ko-KR" altLang="en-US" sz="1200" dirty="0"/>
              <a:t> 체력대신에 처음 몬스터의 공격을 막아주는 용도임</a:t>
            </a:r>
            <a:r>
              <a:rPr lang="en-US" altLang="ko-KR" sz="1200" dirty="0"/>
              <a:t>, </a:t>
            </a:r>
            <a:r>
              <a:rPr lang="ko-KR" altLang="en-US" sz="1200" dirty="0"/>
              <a:t>일정시간 공격받지 않으면 다시 회복됨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마나는 무기를 사용할 수 있는 횟수를 나타내며 무기마다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소비하는 양이 다름으로 무기선택에 신중함을 유도함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치명타의 경우 일반적인 공격보다 더 강력한 데미지를 주는 확률을 뜻함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8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2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258</a:t>
            </a:r>
            <a:r>
              <a:rPr lang="ko-KR" altLang="en-US" dirty="0"/>
              <a:t>가지 무기가 존재 </a:t>
            </a:r>
            <a:endParaRPr lang="en-US" altLang="ko-KR" dirty="0"/>
          </a:p>
          <a:p>
            <a:r>
              <a:rPr lang="ko-KR" altLang="en-US" dirty="0"/>
              <a:t>무기마다 등급이 존재</a:t>
            </a:r>
            <a:endParaRPr lang="en-US" altLang="ko-KR" dirty="0"/>
          </a:p>
          <a:p>
            <a:r>
              <a:rPr lang="ko-KR" altLang="en-US" dirty="0"/>
              <a:t>등급이 높을 수록 성능이 대체로 좋으나 사용자의 성향과 캐릭터의 특성에 따라 활용도는 천차만별 </a:t>
            </a:r>
            <a:r>
              <a:rPr lang="en-US" altLang="ko-KR" dirty="0"/>
              <a:t>( </a:t>
            </a:r>
            <a:r>
              <a:rPr lang="ko-KR" altLang="en-US" dirty="0"/>
              <a:t>무조건 등급이 높다고 좋은 무기는 아님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순으로 높은 등급을 </a:t>
            </a:r>
            <a:r>
              <a:rPr lang="ko-KR" altLang="en-US" dirty="0" err="1"/>
              <a:t>나타넴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사격형 </a:t>
            </a:r>
            <a:r>
              <a:rPr lang="en-US" altLang="ko-KR" dirty="0"/>
              <a:t>, </a:t>
            </a:r>
            <a:r>
              <a:rPr lang="ko-KR" altLang="en-US" dirty="0"/>
              <a:t>근접</a:t>
            </a:r>
            <a:r>
              <a:rPr lang="en-US" altLang="ko-KR" dirty="0"/>
              <a:t>, </a:t>
            </a:r>
            <a:r>
              <a:rPr lang="ko-KR" altLang="en-US" dirty="0"/>
              <a:t>스태프</a:t>
            </a:r>
            <a:r>
              <a:rPr lang="en-US" altLang="ko-KR" dirty="0"/>
              <a:t>, </a:t>
            </a:r>
            <a:r>
              <a:rPr lang="ko-KR" altLang="en-US" dirty="0"/>
              <a:t>투척</a:t>
            </a:r>
            <a:r>
              <a:rPr lang="en-US" altLang="ko-KR" dirty="0"/>
              <a:t>, </a:t>
            </a:r>
            <a:r>
              <a:rPr lang="ko-KR" altLang="en-US" dirty="0"/>
              <a:t>특수</a:t>
            </a:r>
            <a:r>
              <a:rPr lang="en-US" altLang="ko-KR" dirty="0"/>
              <a:t> </a:t>
            </a:r>
            <a:r>
              <a:rPr lang="ko-KR" altLang="en-US" dirty="0"/>
              <a:t>무기가 있음</a:t>
            </a:r>
            <a:endParaRPr lang="en-US" altLang="ko-KR" dirty="0"/>
          </a:p>
          <a:p>
            <a:r>
              <a:rPr lang="ko-KR" altLang="en-US" dirty="0"/>
              <a:t>근접무기는 대부분 마나 소모량이 </a:t>
            </a:r>
            <a:r>
              <a:rPr lang="en-US" altLang="ko-KR" dirty="0"/>
              <a:t>0</a:t>
            </a:r>
          </a:p>
          <a:p>
            <a:r>
              <a:rPr lang="ko-KR" altLang="en-US" dirty="0"/>
              <a:t>무기들 중 속성이 있는 무기도 있음</a:t>
            </a:r>
            <a:endParaRPr lang="en-US" altLang="ko-KR" dirty="0"/>
          </a:p>
          <a:p>
            <a:r>
              <a:rPr lang="ko-KR" altLang="en-US" dirty="0"/>
              <a:t>화염</a:t>
            </a:r>
            <a:r>
              <a:rPr lang="en-US" altLang="ko-KR" dirty="0"/>
              <a:t>, </a:t>
            </a:r>
            <a:r>
              <a:rPr lang="ko-KR" altLang="en-US" dirty="0"/>
              <a:t>독</a:t>
            </a:r>
            <a:r>
              <a:rPr lang="en-US" altLang="ko-KR" dirty="0"/>
              <a:t>, </a:t>
            </a:r>
            <a:r>
              <a:rPr lang="ko-KR" altLang="en-US" dirty="0"/>
              <a:t>얼음</a:t>
            </a:r>
            <a:r>
              <a:rPr lang="en-US" altLang="ko-KR" dirty="0"/>
              <a:t>, </a:t>
            </a:r>
            <a:r>
              <a:rPr lang="ko-KR" altLang="en-US" dirty="0"/>
              <a:t>마비</a:t>
            </a:r>
            <a:r>
              <a:rPr lang="en-US" altLang="ko-KR" dirty="0"/>
              <a:t>, </a:t>
            </a:r>
            <a:r>
              <a:rPr lang="ko-KR" altLang="en-US" dirty="0"/>
              <a:t>감전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화염과 독은 도트 데미지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 err="1"/>
              <a:t>한발당</a:t>
            </a:r>
            <a:r>
              <a:rPr lang="ko-KR" altLang="en-US" dirty="0"/>
              <a:t> 공격력</a:t>
            </a:r>
            <a:r>
              <a:rPr lang="en-US" altLang="ko-KR" dirty="0"/>
              <a:t>, </a:t>
            </a:r>
            <a:r>
              <a:rPr lang="ko-KR" altLang="en-US" dirty="0"/>
              <a:t>사격당 소비되는 </a:t>
            </a:r>
            <a:r>
              <a:rPr lang="ko-KR" altLang="en-US" dirty="0" err="1"/>
              <a:t>마나량</a:t>
            </a:r>
            <a:r>
              <a:rPr lang="en-US" altLang="ko-KR" dirty="0"/>
              <a:t>, </a:t>
            </a:r>
            <a:r>
              <a:rPr lang="ko-KR" altLang="en-US" dirty="0"/>
              <a:t>무기의 치명타 확률</a:t>
            </a:r>
            <a:r>
              <a:rPr lang="en-US" altLang="ko-KR" dirty="0"/>
              <a:t>, </a:t>
            </a:r>
            <a:r>
              <a:rPr lang="ko-KR" altLang="en-US" dirty="0"/>
              <a:t>무기의 </a:t>
            </a:r>
            <a:r>
              <a:rPr lang="ko-KR" altLang="en-US" dirty="0" err="1"/>
              <a:t>집탄률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0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가끔씩 포탈을 이동할 때 특성을 선택할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한번 선택한 특성을 계속해서 사용하지만 던전에서 등장하는 </a:t>
            </a:r>
            <a:r>
              <a:rPr lang="en-US" altLang="ko-KR" dirty="0"/>
              <a:t>NPC</a:t>
            </a:r>
            <a:r>
              <a:rPr lang="ko-KR" altLang="en-US" dirty="0"/>
              <a:t>를 통해 변경이 제거 후 다시 선택할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12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50BD5943-BF87-4425-99E6-3FC0FCCA7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7950" y="2766218"/>
            <a:ext cx="4171950" cy="1325563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시스템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291478D-CB6C-47CF-AFAB-5CA8BEA488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1605" y="4459630"/>
            <a:ext cx="1982787" cy="1154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26240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8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961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79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D695D1-1FA9-4CCD-A4F2-B2D38C3C798F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>
                <a:solidFill>
                  <a:schemeClr val="accent4"/>
                </a:solidFill>
              </a:rPr>
              <a:t>소울 나이트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xmlns="" id="{54CB402D-0A28-4E02-825F-E073CBE5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7100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F12D5A-B6DA-4E17-8E92-542027B22B7D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 err="1">
                <a:solidFill>
                  <a:schemeClr val="accent4"/>
                </a:solidFill>
              </a:rPr>
              <a:t>카타나</a:t>
            </a:r>
            <a:r>
              <a:rPr lang="ko-KR" altLang="en-US" sz="1400" b="1" dirty="0">
                <a:solidFill>
                  <a:schemeClr val="accent4"/>
                </a:solidFill>
              </a:rPr>
              <a:t> 제로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xmlns="" id="{077E81F5-7223-4DC8-B545-D53C7FA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9187"/>
            <a:ext cx="10515600" cy="363130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826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6259D1D-DE2D-453A-8B97-D59F66F1FBB4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>
                <a:solidFill>
                  <a:schemeClr val="accent4"/>
                </a:solidFill>
              </a:rPr>
              <a:t>  기획게임  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A7723352-9C10-43CC-A277-585FAC5F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2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3842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2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76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61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30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44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203EA90A-0233-4B09-85A2-6484D3BADD80}"/>
              </a:ext>
            </a:extLst>
          </p:cNvPr>
          <p:cNvCxnSpPr/>
          <p:nvPr userDrawn="1"/>
        </p:nvCxnSpPr>
        <p:spPr>
          <a:xfrm flipH="1">
            <a:off x="9258300" y="4085014"/>
            <a:ext cx="1914524" cy="1050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7806FCFD-A498-455A-B0F9-D0B636693169}"/>
              </a:ext>
            </a:extLst>
          </p:cNvPr>
          <p:cNvCxnSpPr/>
          <p:nvPr userDrawn="1"/>
        </p:nvCxnSpPr>
        <p:spPr>
          <a:xfrm flipV="1">
            <a:off x="7288644" y="5135067"/>
            <a:ext cx="1969656" cy="10239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98C1A616-C173-440B-938D-F3B5CAAC6C96}"/>
              </a:ext>
            </a:extLst>
          </p:cNvPr>
          <p:cNvCxnSpPr/>
          <p:nvPr userDrawn="1"/>
        </p:nvCxnSpPr>
        <p:spPr>
          <a:xfrm flipH="1" flipV="1">
            <a:off x="9277350" y="5146936"/>
            <a:ext cx="1938336" cy="10252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E6F24865-F054-4039-8F19-DAF313F6B034}"/>
              </a:ext>
            </a:extLst>
          </p:cNvPr>
          <p:cNvCxnSpPr>
            <a:cxnSpLocks/>
          </p:cNvCxnSpPr>
          <p:nvPr userDrawn="1"/>
        </p:nvCxnSpPr>
        <p:spPr>
          <a:xfrm>
            <a:off x="1320658" y="995361"/>
            <a:ext cx="2419029" cy="16934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EFA4CFC5-C940-4A50-AA44-0A8E6447828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28850" y="3633788"/>
            <a:ext cx="2276475" cy="20526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24EF0F4E-C213-487A-8211-04AC11917ECA}"/>
              </a:ext>
            </a:extLst>
          </p:cNvPr>
          <p:cNvCxnSpPr>
            <a:cxnSpLocks/>
          </p:cNvCxnSpPr>
          <p:nvPr userDrawn="1"/>
        </p:nvCxnSpPr>
        <p:spPr>
          <a:xfrm>
            <a:off x="4762500" y="3371852"/>
            <a:ext cx="4495800" cy="1763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64BDA069-CACE-45E2-9B20-E1CD900E8C30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877429"/>
            <a:ext cx="2662238" cy="25515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10FC9541-1B64-481B-91F0-43A78FBABA88}"/>
              </a:ext>
            </a:extLst>
          </p:cNvPr>
          <p:cNvCxnSpPr>
            <a:cxnSpLocks/>
          </p:cNvCxnSpPr>
          <p:nvPr userDrawn="1"/>
        </p:nvCxnSpPr>
        <p:spPr>
          <a:xfrm flipV="1">
            <a:off x="4905054" y="2437013"/>
            <a:ext cx="5176034" cy="954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F767019C-06F3-478A-BA74-8BC732EB2B37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730946"/>
            <a:ext cx="6315075" cy="274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97DDFB3B-68D7-47BC-A013-2F9684FA4457}"/>
              </a:ext>
            </a:extLst>
          </p:cNvPr>
          <p:cNvSpPr/>
          <p:nvPr userDrawn="1"/>
        </p:nvSpPr>
        <p:spPr>
          <a:xfrm>
            <a:off x="2486025" y="1171575"/>
            <a:ext cx="4514850" cy="451485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1562BE7-9B13-463D-8FB1-4BBE972454FD}"/>
              </a:ext>
            </a:extLst>
          </p:cNvPr>
          <p:cNvSpPr/>
          <p:nvPr userDrawn="1"/>
        </p:nvSpPr>
        <p:spPr>
          <a:xfrm>
            <a:off x="7753350" y="3633787"/>
            <a:ext cx="2819400" cy="28194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BB21B4F2-3683-46CE-8A8D-380515C37245}"/>
              </a:ext>
            </a:extLst>
          </p:cNvPr>
          <p:cNvSpPr/>
          <p:nvPr userDrawn="1"/>
        </p:nvSpPr>
        <p:spPr>
          <a:xfrm>
            <a:off x="10496550" y="123822"/>
            <a:ext cx="1123950" cy="112395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181D0E6E-F7EC-4E40-9005-092A064EEE17}"/>
              </a:ext>
            </a:extLst>
          </p:cNvPr>
          <p:cNvSpPr/>
          <p:nvPr userDrawn="1"/>
        </p:nvSpPr>
        <p:spPr>
          <a:xfrm>
            <a:off x="466725" y="176210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8048372F-3D8F-46D0-874F-BE8C5D69C1E6}"/>
              </a:ext>
            </a:extLst>
          </p:cNvPr>
          <p:cNvSpPr/>
          <p:nvPr userDrawn="1"/>
        </p:nvSpPr>
        <p:spPr>
          <a:xfrm>
            <a:off x="1219200" y="5043488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6A0F93C-986B-4BCE-9AD8-D7C257A8B2C3}"/>
              </a:ext>
            </a:extLst>
          </p:cNvPr>
          <p:cNvSpPr/>
          <p:nvPr userDrawn="1"/>
        </p:nvSpPr>
        <p:spPr>
          <a:xfrm>
            <a:off x="6586538" y="160772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FB85BCD5-A68D-4838-9938-2227EDBF5072}"/>
              </a:ext>
            </a:extLst>
          </p:cNvPr>
          <p:cNvSpPr/>
          <p:nvPr userDrawn="1"/>
        </p:nvSpPr>
        <p:spPr>
          <a:xfrm>
            <a:off x="9163050" y="1557336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078F1DF0-2EF1-4DFC-A00E-C5DD4916F83F}"/>
              </a:ext>
            </a:extLst>
          </p:cNvPr>
          <p:cNvSpPr/>
          <p:nvPr userDrawn="1"/>
        </p:nvSpPr>
        <p:spPr>
          <a:xfrm>
            <a:off x="10810875" y="3723065"/>
            <a:ext cx="723899" cy="72389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03E3770-2944-42F3-A053-3A51DBDD76F4}"/>
              </a:ext>
            </a:extLst>
          </p:cNvPr>
          <p:cNvSpPr/>
          <p:nvPr userDrawn="1"/>
        </p:nvSpPr>
        <p:spPr>
          <a:xfrm>
            <a:off x="10853736" y="5797094"/>
            <a:ext cx="723900" cy="7239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FC84E590-A054-4F66-B5E9-AF796D522E62}"/>
              </a:ext>
            </a:extLst>
          </p:cNvPr>
          <p:cNvSpPr/>
          <p:nvPr userDrawn="1"/>
        </p:nvSpPr>
        <p:spPr>
          <a:xfrm>
            <a:off x="7000875" y="5871274"/>
            <a:ext cx="575539" cy="57553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3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5B4B179-2B40-49EC-9B87-0D55D891D608}"/>
              </a:ext>
            </a:extLst>
          </p:cNvPr>
          <p:cNvSpPr/>
          <p:nvPr userDrawn="1"/>
        </p:nvSpPr>
        <p:spPr>
          <a:xfrm>
            <a:off x="0" y="0"/>
            <a:ext cx="12763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9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23.jpe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5.jpeg"/><Relationship Id="rId10" Type="http://schemas.openxmlformats.org/officeDocument/2006/relationships/image" Target="../media/image30.jpeg"/><Relationship Id="rId4" Type="http://schemas.openxmlformats.org/officeDocument/2006/relationships/image" Target="../media/image2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gi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9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0EBC63-DAEC-4A3A-BDFA-31914ACC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2C03517-31F5-4304-B4BC-DB5852412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  <a:endParaRPr lang="en-US" altLang="ko-KR" dirty="0"/>
          </a:p>
          <a:p>
            <a:r>
              <a:rPr lang="en-US" altLang="ko-KR" sz="1200" dirty="0"/>
              <a:t>(8</a:t>
            </a:r>
            <a:r>
              <a:rPr lang="ko-KR" altLang="en-US" sz="1200" dirty="0"/>
              <a:t>시간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726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6408BC-2924-408D-AF29-0A7175B6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60A6A74-81C4-4C55-8A96-906A06410471}"/>
              </a:ext>
            </a:extLst>
          </p:cNvPr>
          <p:cNvGrpSpPr/>
          <p:nvPr/>
        </p:nvGrpSpPr>
        <p:grpSpPr>
          <a:xfrm>
            <a:off x="1374130" y="663893"/>
            <a:ext cx="6756932" cy="3155698"/>
            <a:chOff x="1590676" y="1072973"/>
            <a:chExt cx="6756932" cy="3155698"/>
          </a:xfrm>
        </p:grpSpPr>
        <p:pic>
          <p:nvPicPr>
            <p:cNvPr id="3" name="그림 2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xmlns="" id="{1DA34B63-0654-4C18-BA30-F9E32A17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9181" y="1176487"/>
              <a:ext cx="4104640" cy="659035"/>
            </a:xfrm>
            <a:prstGeom prst="rect">
              <a:avLst/>
            </a:prstGeom>
          </p:spPr>
        </p:pic>
        <p:pic>
          <p:nvPicPr>
            <p:cNvPr id="4" name="table">
              <a:extLst>
                <a:ext uri="{FF2B5EF4-FFF2-40B4-BE49-F238E27FC236}">
                  <a16:creationId xmlns:a16="http://schemas.microsoft.com/office/drawing/2014/main" xmlns="" id="{8E855EA2-712C-4CF6-9F61-8C5ACF5CA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7807" y="1919237"/>
              <a:ext cx="4104640" cy="1148388"/>
            </a:xfrm>
            <a:prstGeom prst="rect">
              <a:avLst/>
            </a:prstGeom>
          </p:spPr>
        </p:pic>
        <p:pic>
          <p:nvPicPr>
            <p:cNvPr id="5" name="그림 4" descr="사진, 앉아있는, 컴퓨터, 거리이(가) 표시된 사진&#10;&#10;자동 생성된 설명">
              <a:extLst>
                <a:ext uri="{FF2B5EF4-FFF2-40B4-BE49-F238E27FC236}">
                  <a16:creationId xmlns:a16="http://schemas.microsoft.com/office/drawing/2014/main" xmlns="" id="{CF0E07C7-A837-419A-8668-7BC869044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1842" y="1185113"/>
              <a:ext cx="2271879" cy="18738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CD94947F-F35B-4951-A687-86DF65439F3F}"/>
                </a:ext>
              </a:extLst>
            </p:cNvPr>
            <p:cNvSpPr txBox="1"/>
            <p:nvPr/>
          </p:nvSpPr>
          <p:spPr>
            <a:xfrm>
              <a:off x="1597042" y="3242760"/>
              <a:ext cx="6750566" cy="9859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유저는 </a:t>
              </a:r>
              <a:r>
                <a:rPr lang="en-US" altLang="ko-KR" sz="1000" dirty="0"/>
                <a:t>3</a:t>
              </a:r>
              <a:r>
                <a:rPr lang="ko-KR" altLang="en-US" sz="1000" dirty="0"/>
                <a:t>개의 스테이지로 구성된 던전을 클리어하는 것이 주 목적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3</a:t>
              </a:r>
              <a:r>
                <a:rPr lang="ko-KR" altLang="en-US" sz="1000" dirty="0"/>
                <a:t>개의 스테이지는 각 스테이지 마다 등장하는 테마가 다름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스테이지는 다시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개의 층으로 구성되며 각 스테이지의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번째 층은 보스 방이 등장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각 층은 다시 여러 개의 방으로 구성되는데 방과 방사이는 통로가 존재하게 됨 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방 종류는 다음 슬라이드에서 정리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9D8C00E8-29E8-4E76-B56A-3917316D9C50}"/>
                </a:ext>
              </a:extLst>
            </p:cNvPr>
            <p:cNvSpPr/>
            <p:nvPr/>
          </p:nvSpPr>
          <p:spPr>
            <a:xfrm>
              <a:off x="1590676" y="1072973"/>
              <a:ext cx="6750566" cy="31556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AA35B856-A433-42E1-8B43-262242FE02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528" y="3877609"/>
            <a:ext cx="345057" cy="1072328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5D41DC6-05EC-435E-B32C-3763CAA630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6930" y="5417579"/>
            <a:ext cx="552091" cy="4773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66416984-BE8F-4FAA-AEB6-01185D637DC1}"/>
              </a:ext>
            </a:extLst>
          </p:cNvPr>
          <p:cNvGrpSpPr/>
          <p:nvPr/>
        </p:nvGrpSpPr>
        <p:grpSpPr>
          <a:xfrm>
            <a:off x="8084168" y="664841"/>
            <a:ext cx="3893890" cy="3224557"/>
            <a:chOff x="8084168" y="664840"/>
            <a:chExt cx="3893890" cy="3237164"/>
          </a:xfrm>
        </p:grpSpPr>
        <p:pic>
          <p:nvPicPr>
            <p:cNvPr id="18" name="그림 17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xmlns="" id="{985AD9D9-481D-490D-B4F2-D44640FF0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3489" y="886902"/>
              <a:ext cx="2996849" cy="149543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D51946F-22B8-4435-8D48-39FA17DB1D17}"/>
                </a:ext>
              </a:extLst>
            </p:cNvPr>
            <p:cNvSpPr txBox="1"/>
            <p:nvPr/>
          </p:nvSpPr>
          <p:spPr>
            <a:xfrm>
              <a:off x="8084168" y="2732453"/>
              <a:ext cx="3893890" cy="1169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층을 구성하는 요소로 통로도 있음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방과 방을 잇는 용도로 사용됨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이전 방에서 치열한 전투를 잠시 쉬어 가는 장소로 사용되기도 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통로에서 방의 일부 구조와 몬스터 배치를 확인할 수 있음</a:t>
              </a:r>
              <a:endParaRPr lang="en-US" altLang="ko-KR" sz="1000" dirty="0"/>
            </a:p>
            <a:p>
              <a:endParaRPr lang="en-US" altLang="ko-KR" sz="1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29F858BC-396D-4DBB-9C69-951BBECCBD42}"/>
                </a:ext>
              </a:extLst>
            </p:cNvPr>
            <p:cNvSpPr/>
            <p:nvPr/>
          </p:nvSpPr>
          <p:spPr>
            <a:xfrm>
              <a:off x="8124697" y="664840"/>
              <a:ext cx="3806466" cy="3167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DA29CF1-F56B-4A2B-8F89-41492EEE8345}"/>
              </a:ext>
            </a:extLst>
          </p:cNvPr>
          <p:cNvSpPr/>
          <p:nvPr/>
        </p:nvSpPr>
        <p:spPr>
          <a:xfrm>
            <a:off x="1368581" y="3819591"/>
            <a:ext cx="10562581" cy="272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0EB0CEF-9B2E-4642-8936-EBDF359C7E37}"/>
              </a:ext>
            </a:extLst>
          </p:cNvPr>
          <p:cNvSpPr/>
          <p:nvPr/>
        </p:nvSpPr>
        <p:spPr>
          <a:xfrm>
            <a:off x="2262125" y="3844311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F06BFE0-2237-4318-BCEC-E15B2B881D6E}"/>
              </a:ext>
            </a:extLst>
          </p:cNvPr>
          <p:cNvSpPr/>
          <p:nvPr/>
        </p:nvSpPr>
        <p:spPr>
          <a:xfrm>
            <a:off x="1371597" y="3819591"/>
            <a:ext cx="4346716" cy="125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EFD9DE01-6CAF-4EFB-AEC8-3782E5A74A71}"/>
              </a:ext>
            </a:extLst>
          </p:cNvPr>
          <p:cNvSpPr/>
          <p:nvPr/>
        </p:nvSpPr>
        <p:spPr>
          <a:xfrm>
            <a:off x="8266165" y="1148723"/>
            <a:ext cx="1864378" cy="86254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68243385-B31F-4356-BEE0-61DD91C2FF3B}"/>
              </a:ext>
            </a:extLst>
          </p:cNvPr>
          <p:cNvGrpSpPr/>
          <p:nvPr/>
        </p:nvGrpSpPr>
        <p:grpSpPr>
          <a:xfrm>
            <a:off x="12357755" y="3816609"/>
            <a:ext cx="6215906" cy="1481590"/>
            <a:chOff x="1371597" y="5074428"/>
            <a:chExt cx="4346717" cy="1481590"/>
          </a:xfrm>
        </p:grpSpPr>
        <p:pic>
          <p:nvPicPr>
            <p:cNvPr id="26" name="그림 25" descr="컴퓨터이(가) 표시된 사진&#10;&#10;자동 생성된 설명">
              <a:extLst>
                <a:ext uri="{FF2B5EF4-FFF2-40B4-BE49-F238E27FC236}">
                  <a16:creationId xmlns:a16="http://schemas.microsoft.com/office/drawing/2014/main" xmlns="" id="{F9A4A5D6-3784-487C-B771-560B719E1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05099" y="5109569"/>
              <a:ext cx="451486" cy="514721"/>
            </a:xfrm>
            <a:prstGeom prst="rect">
              <a:avLst/>
            </a:prstGeom>
          </p:spPr>
        </p:pic>
        <p:pic>
          <p:nvPicPr>
            <p:cNvPr id="27" name="그림 26" descr="컴퓨터이(가) 표시된 사진&#10;&#10;자동 생성된 설명">
              <a:extLst>
                <a:ext uri="{FF2B5EF4-FFF2-40B4-BE49-F238E27FC236}">
                  <a16:creationId xmlns:a16="http://schemas.microsoft.com/office/drawing/2014/main" xmlns="" id="{6D39013F-B722-4CFF-BDA1-98119BD1C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03295" y="5833232"/>
              <a:ext cx="451486" cy="514721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4CADED0-5BFA-4955-837C-036E711F4957}"/>
                </a:ext>
              </a:extLst>
            </p:cNvPr>
            <p:cNvSpPr/>
            <p:nvPr/>
          </p:nvSpPr>
          <p:spPr>
            <a:xfrm>
              <a:off x="1371597" y="5074428"/>
              <a:ext cx="4346716" cy="1467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7C20C4EC-19AB-4E07-A8B1-97EC5A358035}"/>
                </a:ext>
              </a:extLst>
            </p:cNvPr>
            <p:cNvSpPr/>
            <p:nvPr/>
          </p:nvSpPr>
          <p:spPr>
            <a:xfrm>
              <a:off x="2286478" y="5081829"/>
              <a:ext cx="3431836" cy="1447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/>
                <a:t>&lt;</a:t>
              </a:r>
              <a:r>
                <a:rPr lang="ko-KR" altLang="en-US" sz="1000" dirty="0"/>
                <a:t>몬스터</a:t>
              </a:r>
              <a:r>
                <a:rPr lang="en-US" altLang="ko-KR" sz="1000" dirty="0"/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방에 입장하면 스스로 유저를 찾아 공격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방에 없으면 움직이지 않음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 말고 유저를 따라 다니는 </a:t>
              </a:r>
              <a:r>
                <a:rPr lang="ko-KR" altLang="en-US" sz="1000" dirty="0" err="1"/>
                <a:t>펫을</a:t>
              </a:r>
              <a:r>
                <a:rPr lang="ko-KR" altLang="en-US" sz="1000" dirty="0"/>
                <a:t> 공격하기도 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데이터 값을 비교해 몬스터와 다른 값을 가지는 것을 찾아 공격하는 것으로 예상</a:t>
              </a:r>
              <a:endParaRPr lang="en-US" altLang="ko-KR" sz="1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4B52B626-2A2A-4858-A962-ED305790EF67}"/>
                </a:ext>
              </a:extLst>
            </p:cNvPr>
            <p:cNvSpPr txBox="1"/>
            <p:nvPr/>
          </p:nvSpPr>
          <p:spPr>
            <a:xfrm>
              <a:off x="1679285" y="5573636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AA1977B-5044-444A-8813-0F9338B86921}"/>
                </a:ext>
              </a:extLst>
            </p:cNvPr>
            <p:cNvSpPr txBox="1"/>
            <p:nvPr/>
          </p:nvSpPr>
          <p:spPr>
            <a:xfrm>
              <a:off x="1668861" y="6309797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사</a:t>
              </a:r>
            </a:p>
          </p:txBody>
        </p:sp>
      </p:grpSp>
      <p:pic>
        <p:nvPicPr>
          <p:cNvPr id="12" name="그림 11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8233419C-DB22-4DC2-B329-D22FDFE4B7E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787" y="5431164"/>
            <a:ext cx="250167" cy="762943"/>
          </a:xfrm>
          <a:prstGeom prst="rect">
            <a:avLst/>
          </a:prstGeom>
        </p:spPr>
      </p:pic>
      <p:pic>
        <p:nvPicPr>
          <p:cNvPr id="15" name="그림 14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967CA889-F5BC-4B2A-A81F-255FDB7DD8A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7307" y="6016918"/>
            <a:ext cx="250166" cy="445093"/>
          </a:xfrm>
          <a:prstGeom prst="rect">
            <a:avLst/>
          </a:prstGeom>
        </p:spPr>
      </p:pic>
      <p:pic>
        <p:nvPicPr>
          <p:cNvPr id="16" name="그림 15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8C28476B-CE18-4192-A22E-468BE899947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6197" y="5425737"/>
            <a:ext cx="301925" cy="51876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147755B7-BA74-483D-B6F2-0984E3CFCB46}"/>
              </a:ext>
            </a:extLst>
          </p:cNvPr>
          <p:cNvSpPr/>
          <p:nvPr/>
        </p:nvSpPr>
        <p:spPr>
          <a:xfrm>
            <a:off x="5715254" y="5284053"/>
            <a:ext cx="6215904" cy="1261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6D5B98F-F9CB-439E-8C74-40FC7B7D1FBC}"/>
              </a:ext>
            </a:extLst>
          </p:cNvPr>
          <p:cNvSpPr/>
          <p:nvPr/>
        </p:nvSpPr>
        <p:spPr>
          <a:xfrm>
            <a:off x="7358722" y="5312661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BEEC940-ABED-4F92-B824-35C18E6A3E55}"/>
              </a:ext>
            </a:extLst>
          </p:cNvPr>
          <p:cNvSpPr/>
          <p:nvPr/>
        </p:nvSpPr>
        <p:spPr>
          <a:xfrm>
            <a:off x="1368836" y="5079467"/>
            <a:ext cx="4346716" cy="1462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829AC227-A066-4650-AA7B-BF12B8F3A5B3}"/>
              </a:ext>
            </a:extLst>
          </p:cNvPr>
          <p:cNvSpPr/>
          <p:nvPr/>
        </p:nvSpPr>
        <p:spPr>
          <a:xfrm>
            <a:off x="2270198" y="5078904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</a:t>
            </a:r>
            <a:r>
              <a:rPr lang="ko-KR" altLang="en-US" sz="1000" dirty="0" err="1"/>
              <a:t>상쇠함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  <p:pic>
        <p:nvPicPr>
          <p:cNvPr id="8" name="그림 7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xmlns="" id="{8F04305A-F8F8-4ED3-B169-5142534FB82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5591" y="5911070"/>
            <a:ext cx="443221" cy="423236"/>
          </a:xfrm>
          <a:prstGeom prst="rect">
            <a:avLst/>
          </a:prstGeom>
        </p:spPr>
      </p:pic>
      <p:pic>
        <p:nvPicPr>
          <p:cNvPr id="17" name="그림 16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F9D7BEA6-2C1E-4D1C-A408-D07BD1E0C58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6037" y="3949409"/>
            <a:ext cx="782872" cy="343065"/>
          </a:xfrm>
          <a:prstGeom prst="rect">
            <a:avLst/>
          </a:prstGeom>
        </p:spPr>
      </p:pic>
      <p:pic>
        <p:nvPicPr>
          <p:cNvPr id="36" name="그림 35" descr="전자기기, 컴퓨터, 회로, 테이블이(가) 표시된 사진&#10;&#10;자동 생성된 설명">
            <a:extLst>
              <a:ext uri="{FF2B5EF4-FFF2-40B4-BE49-F238E27FC236}">
                <a16:creationId xmlns:a16="http://schemas.microsoft.com/office/drawing/2014/main" xmlns="" id="{1311A3C5-EB38-484F-A21A-CE543FC92C7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787" y="4590775"/>
            <a:ext cx="369277" cy="358846"/>
          </a:xfrm>
          <a:prstGeom prst="rect">
            <a:avLst/>
          </a:prstGeom>
        </p:spPr>
      </p:pic>
      <p:pic>
        <p:nvPicPr>
          <p:cNvPr id="41" name="그림 40" descr="컴퓨터, 측정기이(가) 표시된 사진&#10;&#10;자동 생성된 설명">
            <a:extLst>
              <a:ext uri="{FF2B5EF4-FFF2-40B4-BE49-F238E27FC236}">
                <a16:creationId xmlns:a16="http://schemas.microsoft.com/office/drawing/2014/main" xmlns="" id="{FCD7008E-6C27-4739-92E4-C783A8281D7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5628" y="4575413"/>
            <a:ext cx="395654" cy="40760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F67EF8A-C1C5-4D43-8FFD-DF380C491461}"/>
              </a:ext>
            </a:extLst>
          </p:cNvPr>
          <p:cNvSpPr/>
          <p:nvPr/>
        </p:nvSpPr>
        <p:spPr>
          <a:xfrm>
            <a:off x="7370902" y="386668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6805E27-9FD5-49F9-8C2A-7A78179BE5F8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E93B3D5-7699-480D-9FDE-7074919BEC4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89C557D-7695-4110-B50F-800439D16FD9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D5E1702-C34A-4FB9-8603-7989D57B6E61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EFC22CB-DD0D-4023-8516-5B48FDED1DB9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44D1BC9-5E1A-444E-AF0B-9672322A8515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252332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C58EBF-8782-4984-92FF-0BA5F0F6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구분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17C31403-B039-4033-B354-C6C9BCCC3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48071"/>
              </p:ext>
            </p:extLst>
          </p:nvPr>
        </p:nvGraphicFramePr>
        <p:xfrm>
          <a:off x="1565275" y="1889875"/>
          <a:ext cx="364077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xmlns="" val="4015027423"/>
                    </a:ext>
                  </a:extLst>
                </a:gridCol>
                <a:gridCol w="2381568">
                  <a:extLst>
                    <a:ext uri="{9D8B030D-6E8A-4147-A177-3AD203B41FA5}">
                      <a16:colId xmlns:a16="http://schemas.microsoft.com/office/drawing/2014/main" xmlns="" val="30335181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590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2472611"/>
                  </a:ext>
                </a:extLst>
              </a:tr>
              <a:tr h="31982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시작점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797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신비한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780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632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645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0018415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xmlns="" id="{2C428347-5E3D-47BC-8B84-CE5A5025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92729"/>
              </p:ext>
            </p:extLst>
          </p:nvPr>
        </p:nvGraphicFramePr>
        <p:xfrm>
          <a:off x="5797957" y="122803"/>
          <a:ext cx="5510531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xmlns="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xmlns="" val="66911220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250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902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41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갈색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 상자가 높인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무기를 획득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상자의 경우 재료 아이템을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보스 처치 시 보스 전용 무기를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802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5353932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xmlns="" id="{93AA58BC-9502-41D3-AE95-D33D16158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10098"/>
              </p:ext>
            </p:extLst>
          </p:nvPr>
        </p:nvGraphicFramePr>
        <p:xfrm>
          <a:off x="6682289" y="2858777"/>
          <a:ext cx="5109661" cy="381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656">
                  <a:extLst>
                    <a:ext uri="{9D8B030D-6E8A-4147-A177-3AD203B41FA5}">
                      <a16:colId xmlns:a16="http://schemas.microsoft.com/office/drawing/2014/main" xmlns="" val="3882993267"/>
                    </a:ext>
                  </a:extLst>
                </a:gridCol>
                <a:gridCol w="3723005">
                  <a:extLst>
                    <a:ext uri="{9D8B030D-6E8A-4147-A177-3AD203B41FA5}">
                      <a16:colId xmlns:a16="http://schemas.microsoft.com/office/drawing/2014/main" xmlns="" val="41948508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5570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451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엘리트 몬스터만 있는 맵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어렵지만 확정적으로 많은 코인과 마나 회복이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상자를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06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플레이어를 따라다님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 캐릭터와 동일하게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있어 체력이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되면 소멸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용병이 들고 있는 무기를 다른 무기로 변경할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980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아머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플레이어와 마찬가지로 별도의 체력이 존재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98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136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861038"/>
                  </a:ext>
                </a:extLst>
              </a:tr>
            </a:tbl>
          </a:graphicData>
        </a:graphic>
      </p:graphicFrame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AF65EB4E-4CFC-4EAC-8718-134B088E39B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206048" y="1456303"/>
            <a:ext cx="591909" cy="172897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D21A08C6-35CC-470E-9F9D-5B3FE37222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206048" y="3571875"/>
            <a:ext cx="1476241" cy="119444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76873BE-E583-415D-9E3A-89D84CE0D27C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277606-BC75-496C-A13D-B4595CB94BB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2611454-50B7-4A36-8A33-1A6FD49BBB7C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70D55D2-9807-4C8E-8E1D-11C28880305C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F805141-B815-493F-8430-975415F58894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00BC5DC-5A21-4462-B2B4-2AC00FD82467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2BBF89-E6EE-4740-BDF3-6ABD855D8869}"/>
              </a:ext>
            </a:extLst>
          </p:cNvPr>
          <p:cNvSpPr txBox="1"/>
          <p:nvPr/>
        </p:nvSpPr>
        <p:spPr>
          <a:xfrm>
            <a:off x="1572628" y="4631343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</p:spTree>
    <p:extLst>
      <p:ext uri="{BB962C8B-B14F-4D97-AF65-F5344CB8AC3E}">
        <p14:creationId xmlns:p14="http://schemas.microsoft.com/office/powerpoint/2010/main" val="69295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471A0A4-038A-4833-97F9-2B02B035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 방식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163F11-0F9B-4BAD-BEBE-E632E4B5BAE1}"/>
              </a:ext>
            </a:extLst>
          </p:cNvPr>
          <p:cNvSpPr txBox="1"/>
          <p:nvPr/>
        </p:nvSpPr>
        <p:spPr>
          <a:xfrm>
            <a:off x="1904999" y="948635"/>
            <a:ext cx="9585385" cy="1995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시작 룸</a:t>
            </a:r>
            <a:r>
              <a:rPr lang="en-US" altLang="ko-KR" sz="1200" dirty="0"/>
              <a:t>, </a:t>
            </a:r>
            <a:r>
              <a:rPr lang="ko-KR" altLang="en-US" sz="1200" dirty="0"/>
              <a:t>포탈 룸은 층마다 하나씩 만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5</a:t>
            </a:r>
            <a:r>
              <a:rPr lang="ko-KR" altLang="en-US" sz="1200" dirty="0"/>
              <a:t>번째 층마다 포탈 룸은 보스 룸으로 치환됨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시작 룸을 기준으로 </a:t>
            </a:r>
            <a:r>
              <a:rPr lang="en-US" altLang="ko-KR" sz="1200" dirty="0"/>
              <a:t>(</a:t>
            </a:r>
            <a:r>
              <a:rPr lang="ko-KR" altLang="en-US" sz="1200" dirty="0"/>
              <a:t>상하좌우</a:t>
            </a:r>
            <a:r>
              <a:rPr lang="en-US" altLang="ko-KR" sz="1200" dirty="0"/>
              <a:t>) 4</a:t>
            </a:r>
            <a:r>
              <a:rPr lang="ko-KR" altLang="en-US" sz="1200" dirty="0"/>
              <a:t>방향 중 한 방향을 기준으로 방을 생성해 연결함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배열의 최소 </a:t>
            </a:r>
            <a:r>
              <a:rPr lang="en-US" altLang="ko-KR" sz="1200" dirty="0"/>
              <a:t>3x3 </a:t>
            </a:r>
            <a:r>
              <a:rPr lang="ko-KR" altLang="en-US" sz="1200" dirty="0"/>
              <a:t>크기</a:t>
            </a:r>
            <a:r>
              <a:rPr lang="en-US" altLang="ko-KR" sz="1200" dirty="0"/>
              <a:t>(</a:t>
            </a:r>
            <a:r>
              <a:rPr lang="ko-KR" altLang="en-US" sz="1200" dirty="0"/>
              <a:t>최대 </a:t>
            </a:r>
            <a:r>
              <a:rPr lang="en-US" altLang="ko-KR" sz="1200" dirty="0"/>
              <a:t>5x5)</a:t>
            </a:r>
            <a:r>
              <a:rPr lang="ko-KR" altLang="en-US" sz="1200" dirty="0"/>
              <a:t>에 시작점과 포탈</a:t>
            </a:r>
            <a:r>
              <a:rPr lang="en-US" altLang="ko-KR" sz="1200" dirty="0"/>
              <a:t>(</a:t>
            </a:r>
            <a:r>
              <a:rPr lang="ko-KR" altLang="en-US" sz="1200" dirty="0"/>
              <a:t>보스</a:t>
            </a:r>
            <a:r>
              <a:rPr lang="en-US" altLang="ko-KR" sz="1200" dirty="0"/>
              <a:t>)</a:t>
            </a:r>
            <a:r>
              <a:rPr lang="ko-KR" altLang="en-US" sz="1200" dirty="0"/>
              <a:t>룸을 배치하고 이후 룸은 아래 표의 데이터를 기반으로 배치됨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룸에 배치되는 구조물 정보는 데이터 베이스에 저장되고 특징적으로 룸으로 통하는 문의 경우 인접한 방의 방향으로 문이 생성됨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배치되는 방의 데이터는 크기</a:t>
            </a:r>
            <a:r>
              <a:rPr lang="en-US" altLang="ko-KR" sz="1200" dirty="0"/>
              <a:t>, </a:t>
            </a:r>
            <a:r>
              <a:rPr lang="ko-KR" altLang="en-US" sz="1200" dirty="0"/>
              <a:t>종류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배치 형태만 저장되며 나머지 바닥과 벽</a:t>
            </a:r>
            <a:r>
              <a:rPr lang="en-US" altLang="ko-KR" sz="1200" dirty="0"/>
              <a:t>, </a:t>
            </a:r>
            <a:r>
              <a:rPr lang="ko-KR" altLang="en-US" sz="1200" dirty="0"/>
              <a:t>기타 구조물 들은 그때 그때 리소스를 가져와 배치됨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화면에 표시하는 </a:t>
            </a:r>
            <a:r>
              <a:rPr lang="ko-KR" altLang="en-US" sz="1200" dirty="0" err="1"/>
              <a:t>미니맵은</a:t>
            </a:r>
            <a:r>
              <a:rPr lang="ko-KR" altLang="en-US" sz="1200" dirty="0"/>
              <a:t> 비 전투 중에만 표시되며 배경이 흐리게 표시됨</a:t>
            </a:r>
            <a:endParaRPr lang="en-US" altLang="ko-KR" sz="1200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xmlns="" id="{FF4467A7-EEFF-4B58-AFD6-756CDC804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40648"/>
              </p:ext>
            </p:extLst>
          </p:nvPr>
        </p:nvGraphicFramePr>
        <p:xfrm>
          <a:off x="2017141" y="3203476"/>
          <a:ext cx="53365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xmlns="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xmlns="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xmlns="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xmlns="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xmlns="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xmlns="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xmlns="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xmlns="" val="253832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7448977"/>
                  </a:ext>
                </a:extLst>
              </a:tr>
            </a:tbl>
          </a:graphicData>
        </a:graphic>
      </p:graphicFrame>
      <p:pic>
        <p:nvPicPr>
          <p:cNvPr id="6" name="그림 5" descr="회로이(가) 표시된 사진&#10;&#10;자동 생성된 설명">
            <a:extLst>
              <a:ext uri="{FF2B5EF4-FFF2-40B4-BE49-F238E27FC236}">
                <a16:creationId xmlns:a16="http://schemas.microsoft.com/office/drawing/2014/main" xmlns="" id="{2215BE34-0032-45ED-A392-B0E401DF30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300" y="3099963"/>
            <a:ext cx="1738790" cy="1321277"/>
          </a:xfrm>
          <a:prstGeom prst="rect">
            <a:avLst/>
          </a:prstGeom>
        </p:spPr>
      </p:pic>
      <p:pic>
        <p:nvPicPr>
          <p:cNvPr id="8" name="그림 7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7A3EDC70-49B7-49F8-9C35-65F8BE5D98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7224" y="4514856"/>
            <a:ext cx="1775465" cy="1321276"/>
          </a:xfrm>
          <a:prstGeom prst="rect">
            <a:avLst/>
          </a:prstGeom>
        </p:spPr>
      </p:pic>
      <p:pic>
        <p:nvPicPr>
          <p:cNvPr id="10" name="그림 9" descr="컴퓨터, 테이블이(가) 표시된 사진&#10;&#10;자동 생성된 설명">
            <a:extLst>
              <a:ext uri="{FF2B5EF4-FFF2-40B4-BE49-F238E27FC236}">
                <a16:creationId xmlns:a16="http://schemas.microsoft.com/office/drawing/2014/main" xmlns="" id="{0C53516C-D01E-426F-A605-9479C96E1E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7225" y="3099963"/>
            <a:ext cx="1803400" cy="13212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847F952-F38A-471C-A04E-7F22FE0EDD20}"/>
              </a:ext>
            </a:extLst>
          </p:cNvPr>
          <p:cNvSpPr/>
          <p:nvPr/>
        </p:nvSpPr>
        <p:spPr>
          <a:xfrm>
            <a:off x="1904999" y="2944246"/>
            <a:ext cx="9585385" cy="3155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881882C-A286-426F-ADEB-1161167F0E7B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0CC0639-F8A0-4EF2-B0B1-4A62748D9136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15DA53-E34B-4FE8-B198-74530142FD48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55FAE88-C0FA-4EC7-9AF0-964A6EC28E10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4348A2-812A-4432-83CB-68425D10F5A2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B520FF7-6EBE-44E3-8275-E3C8406BFC52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5611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C49073B-BD6A-4FA1-B283-FA0F3C10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xmlns="" id="{D6BCFB22-2ABC-4C64-81B8-950DF4EA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738084"/>
              </p:ext>
            </p:extLst>
          </p:nvPr>
        </p:nvGraphicFramePr>
        <p:xfrm>
          <a:off x="5786724" y="432316"/>
          <a:ext cx="6071719" cy="6132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159">
                  <a:extLst>
                    <a:ext uri="{9D8B030D-6E8A-4147-A177-3AD203B41FA5}">
                      <a16:colId xmlns:a16="http://schemas.microsoft.com/office/drawing/2014/main" xmlns="" val="3715287917"/>
                    </a:ext>
                  </a:extLst>
                </a:gridCol>
                <a:gridCol w="4988560">
                  <a:extLst>
                    <a:ext uri="{9D8B030D-6E8A-4147-A177-3AD203B41FA5}">
                      <a16:colId xmlns:a16="http://schemas.microsoft.com/office/drawing/2014/main" xmlns="" val="3833406977"/>
                    </a:ext>
                  </a:extLst>
                </a:gridCol>
              </a:tblGrid>
              <a:tr h="10153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5680931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8728637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9128134"/>
                  </a:ext>
                </a:extLst>
              </a:tr>
              <a:tr h="112268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6444912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낮아짐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6618175"/>
                  </a:ext>
                </a:extLst>
              </a:tr>
              <a:tr h="9239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0327097"/>
                  </a:ext>
                </a:extLst>
              </a:tr>
            </a:tbl>
          </a:graphicData>
        </a:graphic>
      </p:graphicFrame>
      <p:pic>
        <p:nvPicPr>
          <p:cNvPr id="2074" name="Picture 26">
            <a:extLst>
              <a:ext uri="{FF2B5EF4-FFF2-40B4-BE49-F238E27FC236}">
                <a16:creationId xmlns:a16="http://schemas.microsoft.com/office/drawing/2014/main" xmlns="" id="{20843F9F-4981-425A-B3BA-A92FCFD8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35" t="24098" r="20875" b="-1713"/>
          <a:stretch/>
        </p:blipFill>
        <p:spPr bwMode="auto">
          <a:xfrm>
            <a:off x="1887379" y="609298"/>
            <a:ext cx="3621046" cy="27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BA03ECE4-8FBD-4D5E-9FDC-8C0B81750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70" y="527696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xmlns="" id="{20D9F1DC-1D02-44A9-AF62-F877391D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96" y="1538381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B0D9CFBD-A830-46C3-A644-F4A98BA04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70" y="2568710"/>
            <a:ext cx="8382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xmlns="" id="{614B67BE-4120-4091-8EB4-7F6CD462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96" y="3619504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xmlns="" id="{11801D9C-4B2C-4674-9F75-13180DAB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71" y="4675165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4">
            <a:extLst>
              <a:ext uri="{FF2B5EF4-FFF2-40B4-BE49-F238E27FC236}">
                <a16:creationId xmlns:a16="http://schemas.microsoft.com/office/drawing/2014/main" xmlns="" id="{AB6A1D16-D893-4194-9BCB-0155B9E9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96" y="5683991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2217A26-2FCD-4311-ADA8-68844811BF7A}"/>
              </a:ext>
            </a:extLst>
          </p:cNvPr>
          <p:cNvSpPr txBox="1"/>
          <p:nvPr/>
        </p:nvSpPr>
        <p:spPr>
          <a:xfrm>
            <a:off x="1589741" y="3873377"/>
            <a:ext cx="4196983" cy="198971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포탈을 이동할 때 가끔씩 선택할 수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대체로 한번 선택하면 변경이 불가능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특수한 경우 </a:t>
            </a:r>
            <a:r>
              <a:rPr lang="en-US" altLang="ko-KR" sz="1400" dirty="0" err="1"/>
              <a:t>npc</a:t>
            </a:r>
            <a:r>
              <a:rPr lang="ko-KR" altLang="en-US" sz="1400" dirty="0"/>
              <a:t>를 통해 변경이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전투에 도움이 되는 효과로 구성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플레이어의 플레이 스타일과 캐릭터의 성향과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맞는 특성을 고를 수록 효율은 올라감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ABB34DD-9DA9-41FD-AAA8-19A4D61AED49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32FC895-19A8-42DE-A629-1137BC06C117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E62F38F-64B0-4AB0-B757-2C7EBBFBE061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B90984-08F1-4B79-9188-7DEC40266E8B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AC1AA89-B0F1-40F4-A6FB-FAD4D0E399C8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B5FA24A-2FAB-4F1F-86A4-CFAFF5220FE7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4A08B0B-5EE3-4D3B-B94B-48B8FED74BA4}"/>
              </a:ext>
            </a:extLst>
          </p:cNvPr>
          <p:cNvSpPr/>
          <p:nvPr/>
        </p:nvSpPr>
        <p:spPr>
          <a:xfrm>
            <a:off x="1607153" y="432313"/>
            <a:ext cx="4181499" cy="6132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13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681D54-4E95-4CCA-9BCB-C21475BB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9187"/>
            <a:ext cx="10515600" cy="363130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74BBFDC-146C-45DA-9AC6-2F401A7B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4585" y="128088"/>
            <a:ext cx="1757032" cy="8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A6A9FE96-0EB6-4749-B2BD-987FDA35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22029"/>
              </p:ext>
            </p:extLst>
          </p:nvPr>
        </p:nvGraphicFramePr>
        <p:xfrm>
          <a:off x="1813877" y="3569895"/>
          <a:ext cx="9747309" cy="331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793">
                  <a:extLst>
                    <a:ext uri="{9D8B030D-6E8A-4147-A177-3AD203B41FA5}">
                      <a16:colId xmlns:a16="http://schemas.microsoft.com/office/drawing/2014/main" xmlns="" val="1548542944"/>
                    </a:ext>
                  </a:extLst>
                </a:gridCol>
                <a:gridCol w="3745841">
                  <a:extLst>
                    <a:ext uri="{9D8B030D-6E8A-4147-A177-3AD203B41FA5}">
                      <a16:colId xmlns:a16="http://schemas.microsoft.com/office/drawing/2014/main" xmlns="" val="573459674"/>
                    </a:ext>
                  </a:extLst>
                </a:gridCol>
                <a:gridCol w="4867675">
                  <a:extLst>
                    <a:ext uri="{9D8B030D-6E8A-4147-A177-3AD203B41FA5}">
                      <a16:colId xmlns:a16="http://schemas.microsoft.com/office/drawing/2014/main" xmlns="" val="2037826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Pc(windows,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mac),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사이버 펑크 분위기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부드럽고 섬세한 도트 연출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박진감 넘치는 액션이 특징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시도의 제한이 없어 무한히 도전할 수 있는 게임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적에게 한번 맞으면 그 자리에서 정리가 사망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스테이지를 다시 도전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선제 공격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회피를 통해 클리어 시 까지 공격을 받지 않도록 하는 것이 목표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적의 총알 공격을 타이밍에 맞춰 검을 휘두르는 것으로 튕겨 낼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스킬과 함께 사용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 내 동작들을 일시적으로 느리게 만들어 유저가 보다 원활하게 동작을 할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48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출시년도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4824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네오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느와르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액션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플랫포머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 앤 슬래시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9876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이용등급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청소년 이용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1829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Steam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약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백명 유저 평가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압도적으로 긍정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22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핵심시스템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시간을 되돌리는 스킬과 칼로 총알을 튕겨내는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6923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 클리어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차별화 된 전투 방식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스피드런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하드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7133887"/>
                  </a:ext>
                </a:extLst>
              </a:tr>
            </a:tbl>
          </a:graphicData>
        </a:graphic>
      </p:graphicFrame>
      <p:pic>
        <p:nvPicPr>
          <p:cNvPr id="11" name="Picture 4" descr="관련 이미지">
            <a:extLst>
              <a:ext uri="{FF2B5EF4-FFF2-40B4-BE49-F238E27FC236}">
                <a16:creationId xmlns:a16="http://schemas.microsoft.com/office/drawing/2014/main" xmlns="" id="{F114BDEC-0B28-4B5D-A368-4A1B7EC53C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3877" y="883141"/>
            <a:ext cx="4894897" cy="26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8DC6A9F-E6FF-4C2B-A185-6274BE688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142" y="883141"/>
            <a:ext cx="4771675" cy="268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0843184-9C11-4DBB-BBFB-645247858C4F}"/>
              </a:ext>
            </a:extLst>
          </p:cNvPr>
          <p:cNvSpPr txBox="1"/>
          <p:nvPr/>
        </p:nvSpPr>
        <p:spPr>
          <a:xfrm>
            <a:off x="0" y="195189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7E77200-C89D-4535-B43F-3430BA9CBBD8}"/>
              </a:ext>
            </a:extLst>
          </p:cNvPr>
          <p:cNvSpPr txBox="1"/>
          <p:nvPr/>
        </p:nvSpPr>
        <p:spPr>
          <a:xfrm>
            <a:off x="0" y="259884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5BCA016-97B3-43E5-AC21-E6FD4209752A}"/>
              </a:ext>
            </a:extLst>
          </p:cNvPr>
          <p:cNvSpPr txBox="1"/>
          <p:nvPr/>
        </p:nvSpPr>
        <p:spPr>
          <a:xfrm>
            <a:off x="0" y="324579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E2C42AF-D8FB-432E-B14A-A3DF6526E8FA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5D0F5FB-CC32-4043-82A6-5BBA1644C25C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213792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2B343D-5183-43E5-B685-3FD7B13E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xmlns="" id="{0CE4504D-7D2F-4B80-802D-8EDDF4B30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79066"/>
              </p:ext>
            </p:extLst>
          </p:nvPr>
        </p:nvGraphicFramePr>
        <p:xfrm>
          <a:off x="7179087" y="540154"/>
          <a:ext cx="359507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077">
                  <a:extLst>
                    <a:ext uri="{9D8B030D-6E8A-4147-A177-3AD203B41FA5}">
                      <a16:colId xmlns:a16="http://schemas.microsoft.com/office/drawing/2014/main" xmlns="" val="3492488457"/>
                    </a:ext>
                  </a:extLst>
                </a:gridCol>
              </a:tblGrid>
              <a:tr h="1830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 경과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96933040"/>
                  </a:ext>
                </a:extLst>
              </a:tr>
              <a:tr h="65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스테이지를 클리어하는데 제한 시간을 표시함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 시간이 없는 경우 게임이 오래 끌면서 플레이 하게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유저에게 빠른 판단과 행동을 하도록 유도하는 장치로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줄어드는 모래시계를 보면 자연스럽게 긴장감이 생김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1936831"/>
                  </a:ext>
                </a:extLst>
              </a:tr>
            </a:tbl>
          </a:graphicData>
        </a:graphic>
      </p:graphicFrame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xmlns="" id="{1828A142-3831-470A-ACB5-21D195090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96253"/>
              </p:ext>
            </p:extLst>
          </p:nvPr>
        </p:nvGraphicFramePr>
        <p:xfrm>
          <a:off x="6378662" y="5541132"/>
          <a:ext cx="39830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3038">
                  <a:extLst>
                    <a:ext uri="{9D8B030D-6E8A-4147-A177-3AD203B41FA5}">
                      <a16:colId xmlns:a16="http://schemas.microsoft.com/office/drawing/2014/main" xmlns="" val="358626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방향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(pc)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62143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마우스로 플레이 하기 때문에 마우스의 위치를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1354154"/>
                  </a:ext>
                </a:extLst>
              </a:tr>
            </a:tbl>
          </a:graphicData>
        </a:graphic>
      </p:graphicFrame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xmlns="" id="{D77E9621-A00F-475B-91A1-F7BDF3F09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3641"/>
              </p:ext>
            </p:extLst>
          </p:nvPr>
        </p:nvGraphicFramePr>
        <p:xfrm>
          <a:off x="3390824" y="579098"/>
          <a:ext cx="359507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077">
                  <a:extLst>
                    <a:ext uri="{9D8B030D-6E8A-4147-A177-3AD203B41FA5}">
                      <a16:colId xmlns:a16="http://schemas.microsoft.com/office/drawing/2014/main" xmlns="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충전량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스킬의 사용 횟수를 제한하는 용도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Shift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키를 누르는 것으로 스킬을 사용할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 창을 활용해 키를 누르고 있는 것으로 스킬을 유지할지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버튼 식으로 켜고 끌 수 있게 설정할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7193784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xmlns="" id="{69DC391A-4A82-4966-B23B-2D3783101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55138"/>
              </p:ext>
            </p:extLst>
          </p:nvPr>
        </p:nvGraphicFramePr>
        <p:xfrm>
          <a:off x="1360265" y="700072"/>
          <a:ext cx="200723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">
                  <a:extLst>
                    <a:ext uri="{9D8B030D-6E8A-4147-A177-3AD203B41FA5}">
                      <a16:colId xmlns:a16="http://schemas.microsoft.com/office/drawing/2014/main" xmlns="" val="3553868936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xmlns="" val="3150279506"/>
                    </a:ext>
                  </a:extLst>
                </a:gridCol>
                <a:gridCol w="1167130">
                  <a:extLst>
                    <a:ext uri="{9D8B030D-6E8A-4147-A177-3AD203B41FA5}">
                      <a16:colId xmlns:a16="http://schemas.microsoft.com/office/drawing/2014/main" xmlns="" val="95234041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조작키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(PC)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31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6193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좌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519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앉기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147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우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3849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58245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shift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717129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795335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우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잡기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826723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ESC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일시정지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819858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87C00F46-CBA6-45C2-9748-174E40F5187F}"/>
              </a:ext>
            </a:extLst>
          </p:cNvPr>
          <p:cNvGrpSpPr/>
          <p:nvPr/>
        </p:nvGrpSpPr>
        <p:grpSpPr>
          <a:xfrm>
            <a:off x="4315238" y="2556287"/>
            <a:ext cx="4513006" cy="2538567"/>
            <a:chOff x="1786303" y="2093317"/>
            <a:chExt cx="4513006" cy="25385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85128692-E45B-436F-83B1-B15069D80640}"/>
                </a:ext>
              </a:extLst>
            </p:cNvPr>
            <p:cNvGrpSpPr/>
            <p:nvPr/>
          </p:nvGrpSpPr>
          <p:grpSpPr>
            <a:xfrm>
              <a:off x="1786303" y="2093317"/>
              <a:ext cx="4513006" cy="2538567"/>
              <a:chOff x="2019300" y="1161029"/>
              <a:chExt cx="4513006" cy="253856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xmlns="" id="{2B4A145A-FD41-4FF8-ACCC-5314AB2954B7}"/>
                  </a:ext>
                </a:extLst>
              </p:cNvPr>
              <p:cNvGrpSpPr/>
              <p:nvPr/>
            </p:nvGrpSpPr>
            <p:grpSpPr>
              <a:xfrm>
                <a:off x="2019300" y="1161029"/>
                <a:ext cx="4513006" cy="2538567"/>
                <a:chOff x="1790700" y="1002279"/>
                <a:chExt cx="4513006" cy="2538567"/>
              </a:xfrm>
            </p:grpSpPr>
            <p:pic>
              <p:nvPicPr>
                <p:cNvPr id="3" name="그림 2" descr="앉아있는, 전면, 대형, 옅은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7F34416F-9DF7-4321-9F9F-5561E9025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0700" y="1002280"/>
                  <a:ext cx="4513006" cy="2538566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xmlns="" id="{D4602492-CD61-4F97-AF4D-8DB71F1B3667}"/>
                    </a:ext>
                  </a:extLst>
                </p:cNvPr>
                <p:cNvSpPr/>
                <p:nvPr/>
              </p:nvSpPr>
              <p:spPr>
                <a:xfrm>
                  <a:off x="1790700" y="1002280"/>
                  <a:ext cx="847725" cy="19787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xmlns="" id="{184B7F11-4CF7-45C8-9C77-BBAA27EF6E70}"/>
                    </a:ext>
                  </a:extLst>
                </p:cNvPr>
                <p:cNvSpPr/>
                <p:nvPr/>
              </p:nvSpPr>
              <p:spPr>
                <a:xfrm>
                  <a:off x="3586163" y="1002280"/>
                  <a:ext cx="804862" cy="150245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xmlns="" id="{E454D6C3-77E7-4A8A-9703-F98016A5C668}"/>
                    </a:ext>
                  </a:extLst>
                </p:cNvPr>
                <p:cNvSpPr/>
                <p:nvPr/>
              </p:nvSpPr>
              <p:spPr>
                <a:xfrm>
                  <a:off x="5786438" y="1002279"/>
                  <a:ext cx="517268" cy="259783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xmlns="" id="{CBE42C27-FBC8-43E5-9541-719D36C43BA0}"/>
                    </a:ext>
                  </a:extLst>
                </p:cNvPr>
                <p:cNvSpPr/>
                <p:nvPr/>
              </p:nvSpPr>
              <p:spPr>
                <a:xfrm>
                  <a:off x="2461956" y="2754880"/>
                  <a:ext cx="201869" cy="19787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xmlns="" id="{93CA90BA-BAB8-43EB-93FB-A25915DB282B}"/>
                    </a:ext>
                  </a:extLst>
                </p:cNvPr>
                <p:cNvSpPr/>
                <p:nvPr/>
              </p:nvSpPr>
              <p:spPr>
                <a:xfrm>
                  <a:off x="4559299" y="2354829"/>
                  <a:ext cx="190501" cy="259783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id="{2403E39A-6C18-43D2-9653-38501F52F2CD}"/>
                    </a:ext>
                  </a:extLst>
                </p:cNvPr>
                <p:cNvSpPr/>
                <p:nvPr/>
              </p:nvSpPr>
              <p:spPr>
                <a:xfrm>
                  <a:off x="2113627" y="2754880"/>
                  <a:ext cx="261273" cy="29312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xmlns="" id="{312BCB2B-6868-4F78-9F02-D725D5A5B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25097" y="2561012"/>
                <a:ext cx="907209" cy="550488"/>
              </a:xfrm>
              <a:prstGeom prst="rect">
                <a:avLst/>
              </a:prstGeom>
            </p:spPr>
          </p:pic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F8B21D8-C8BE-4101-8BF5-2DFC1D0B47C3}"/>
                </a:ext>
              </a:extLst>
            </p:cNvPr>
            <p:cNvSpPr/>
            <p:nvPr/>
          </p:nvSpPr>
          <p:spPr>
            <a:xfrm>
              <a:off x="5572663" y="3595624"/>
              <a:ext cx="622185" cy="3293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B78F7E80-77F3-45CB-B712-46AE1E0BC9A5}"/>
              </a:ext>
            </a:extLst>
          </p:cNvPr>
          <p:cNvGrpSpPr/>
          <p:nvPr/>
        </p:nvGrpSpPr>
        <p:grpSpPr>
          <a:xfrm>
            <a:off x="1505229" y="4418182"/>
            <a:ext cx="2098676" cy="1695118"/>
            <a:chOff x="9693274" y="2150800"/>
            <a:chExt cx="2098676" cy="169511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12AC4305-BE9A-46F0-A924-C90202088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3274" y="2539151"/>
              <a:ext cx="2098676" cy="130676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2939C74D-D180-496F-95D0-F13633E2B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3274" y="2150800"/>
              <a:ext cx="819509" cy="924476"/>
            </a:xfrm>
            <a:prstGeom prst="rect">
              <a:avLst/>
            </a:prstGeom>
          </p:spPr>
        </p:pic>
      </p:grp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xmlns="" id="{1876353B-5E06-497F-811C-EBB241A89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70422"/>
              </p:ext>
            </p:extLst>
          </p:nvPr>
        </p:nvGraphicFramePr>
        <p:xfrm>
          <a:off x="9539577" y="2554272"/>
          <a:ext cx="161425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258">
                  <a:extLst>
                    <a:ext uri="{9D8B030D-6E8A-4147-A177-3AD203B41FA5}">
                      <a16:colId xmlns:a16="http://schemas.microsoft.com/office/drawing/2014/main" xmlns="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잡은 무기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사용중인 무기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주웠던 아이템을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7193784"/>
                  </a:ext>
                </a:extLst>
              </a:tr>
            </a:tbl>
          </a:graphicData>
        </a:graphic>
      </p:graphicFrame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xmlns="" id="{5E06E1EF-13F1-4F14-9948-E16AF7FD3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16565"/>
              </p:ext>
            </p:extLst>
          </p:nvPr>
        </p:nvGraphicFramePr>
        <p:xfrm>
          <a:off x="9017074" y="3998404"/>
          <a:ext cx="294510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104">
                  <a:extLst>
                    <a:ext uri="{9D8B030D-6E8A-4147-A177-3AD203B41FA5}">
                      <a16:colId xmlns:a16="http://schemas.microsoft.com/office/drawing/2014/main" xmlns="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상호작용키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상호작용 가능한 요소와  가까이 있을 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7193784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4196120-EF76-4931-BCBD-D99685227CA7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0324C68-A342-4768-88DB-B316232F96C7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23C51AE-407B-4AB1-AAB7-6CCD33B5DA9E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xmlns="" id="{B374A7E2-EBC3-4516-8FC9-7958744B3E3E}"/>
              </a:ext>
            </a:extLst>
          </p:cNvPr>
          <p:cNvCxnSpPr>
            <a:stCxn id="4" idx="0"/>
            <a:endCxn id="21" idx="2"/>
          </p:cNvCxnSpPr>
          <p:nvPr/>
        </p:nvCxnSpPr>
        <p:spPr>
          <a:xfrm rot="5400000" flipH="1" flipV="1">
            <a:off x="4660936" y="2028863"/>
            <a:ext cx="605590" cy="44926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C5B09945-A76A-4F0D-9DAD-09E53B66F871}"/>
              </a:ext>
            </a:extLst>
          </p:cNvPr>
          <p:cNvCxnSpPr>
            <a:stCxn id="5" idx="0"/>
            <a:endCxn id="17" idx="2"/>
          </p:cNvCxnSpPr>
          <p:nvPr/>
        </p:nvCxnSpPr>
        <p:spPr>
          <a:xfrm rot="5400000" flipH="1" flipV="1">
            <a:off x="7422611" y="1002275"/>
            <a:ext cx="644534" cy="2463493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62C8FC0A-5751-471B-96D1-13A72AEF7F1F}"/>
              </a:ext>
            </a:extLst>
          </p:cNvPr>
          <p:cNvCxnSpPr>
            <a:stCxn id="6" idx="3"/>
            <a:endCxn id="25" idx="1"/>
          </p:cNvCxnSpPr>
          <p:nvPr/>
        </p:nvCxnSpPr>
        <p:spPr>
          <a:xfrm>
            <a:off x="8828244" y="2686179"/>
            <a:ext cx="711333" cy="325293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xmlns="" id="{538A3997-A502-4446-96D6-E23AB4B6A54F}"/>
              </a:ext>
            </a:extLst>
          </p:cNvPr>
          <p:cNvCxnSpPr>
            <a:stCxn id="8" idx="2"/>
            <a:endCxn id="19" idx="0"/>
          </p:cNvCxnSpPr>
          <p:nvPr/>
        </p:nvCxnSpPr>
        <p:spPr>
          <a:xfrm rot="16200000" flipH="1">
            <a:off x="7088378" y="4259329"/>
            <a:ext cx="1372512" cy="1191093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xmlns="" id="{6D0D04B3-697C-46B9-8625-1887E3CA8CE8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3986389" y="4543194"/>
            <a:ext cx="1137476" cy="1064604"/>
          </a:xfrm>
          <a:prstGeom prst="bentConnector3">
            <a:avLst>
              <a:gd name="adj1" fmla="val 65728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24">
            <a:extLst>
              <a:ext uri="{FF2B5EF4-FFF2-40B4-BE49-F238E27FC236}">
                <a16:creationId xmlns:a16="http://schemas.microsoft.com/office/drawing/2014/main" xmlns="" id="{05DCB7F7-81F1-43C1-9BB2-29E97B45C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50749"/>
              </p:ext>
            </p:extLst>
          </p:nvPr>
        </p:nvGraphicFramePr>
        <p:xfrm>
          <a:off x="2973488" y="5644234"/>
          <a:ext cx="209867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675">
                  <a:extLst>
                    <a:ext uri="{9D8B030D-6E8A-4147-A177-3AD203B41FA5}">
                      <a16:colId xmlns:a16="http://schemas.microsoft.com/office/drawing/2014/main" xmlns="" val="369101325"/>
                    </a:ext>
                  </a:extLst>
                </a:gridCol>
              </a:tblGrid>
              <a:tr h="2093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화살표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5322134"/>
                  </a:ext>
                </a:extLst>
              </a:tr>
              <a:tr h="18612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잡을 수 있는 물건을 표시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258685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B7D0AD94-4CE1-42DD-8E1A-E30321B2B72E}"/>
              </a:ext>
            </a:extLst>
          </p:cNvPr>
          <p:cNvSpPr/>
          <p:nvPr/>
        </p:nvSpPr>
        <p:spPr>
          <a:xfrm>
            <a:off x="1556580" y="4520923"/>
            <a:ext cx="667508" cy="7468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C24C494C-2CDC-4935-9253-54227C2FFA26}"/>
              </a:ext>
            </a:extLst>
          </p:cNvPr>
          <p:cNvSpPr/>
          <p:nvPr/>
        </p:nvSpPr>
        <p:spPr>
          <a:xfrm>
            <a:off x="1556580" y="5407638"/>
            <a:ext cx="667508" cy="7468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xmlns="" id="{897EA542-01D2-4CC7-A1D1-8B3C2E96FDD6}"/>
              </a:ext>
            </a:extLst>
          </p:cNvPr>
          <p:cNvCxnSpPr>
            <a:cxnSpLocks/>
            <a:stCxn id="38" idx="3"/>
            <a:endCxn id="55" idx="0"/>
          </p:cNvCxnSpPr>
          <p:nvPr/>
        </p:nvCxnSpPr>
        <p:spPr>
          <a:xfrm>
            <a:off x="2324738" y="4880420"/>
            <a:ext cx="1698087" cy="763814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D18AD60-4B73-424F-96E4-29A13EE9B476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A4FCDC3-0710-4A46-80E3-57FC3DFD7AF2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84503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18DFF6-46E1-4884-8FA6-D150687B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하드모드 </a:t>
            </a:r>
            <a:r>
              <a:rPr lang="en-US" altLang="ko-KR" dirty="0"/>
              <a:t>( </a:t>
            </a:r>
            <a:r>
              <a:rPr lang="ko-KR" altLang="en-US" dirty="0"/>
              <a:t>스피드 런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53E2E61C-BC9A-48B4-BF45-C48528D42911}"/>
              </a:ext>
            </a:extLst>
          </p:cNvPr>
          <p:cNvGrpSpPr/>
          <p:nvPr/>
        </p:nvGrpSpPr>
        <p:grpSpPr>
          <a:xfrm>
            <a:off x="1759849" y="713336"/>
            <a:ext cx="9897852" cy="2824994"/>
            <a:chOff x="1601722" y="1121389"/>
            <a:chExt cx="9897852" cy="28249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3EF4F198-D914-4344-8E9B-E3DFBED49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6252" y="1208429"/>
              <a:ext cx="4429748" cy="2491733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89053270-E6F5-4B42-81EB-D9BD0C10689A}"/>
                </a:ext>
              </a:extLst>
            </p:cNvPr>
            <p:cNvGrpSpPr/>
            <p:nvPr/>
          </p:nvGrpSpPr>
          <p:grpSpPr>
            <a:xfrm>
              <a:off x="6956798" y="1208429"/>
              <a:ext cx="4429748" cy="2491734"/>
              <a:chOff x="6956798" y="1208429"/>
              <a:chExt cx="4429748" cy="249173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xmlns="" id="{9CC6B890-CDF3-49B6-9724-89918A767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6798" y="1208429"/>
                <a:ext cx="4429748" cy="2491734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4D9D9688-550C-4AB2-B675-E72F7457A5F1}"/>
                  </a:ext>
                </a:extLst>
              </p:cNvPr>
              <p:cNvSpPr/>
              <p:nvPr/>
            </p:nvSpPr>
            <p:spPr>
              <a:xfrm>
                <a:off x="8950569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D493930E-ED3C-4366-A207-EDFBB24C74EC}"/>
                  </a:ext>
                </a:extLst>
              </p:cNvPr>
              <p:cNvSpPr/>
              <p:nvPr/>
            </p:nvSpPr>
            <p:spPr>
              <a:xfrm>
                <a:off x="9596613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C254122D-87A5-43CF-AB61-A2EB0DAD41BC}"/>
                  </a:ext>
                </a:extLst>
              </p:cNvPr>
              <p:cNvSpPr/>
              <p:nvPr/>
            </p:nvSpPr>
            <p:spPr>
              <a:xfrm>
                <a:off x="10829043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B087C79F-993C-4F30-9070-5E2C15B03BDD}"/>
                  </a:ext>
                </a:extLst>
              </p:cNvPr>
              <p:cNvSpPr/>
              <p:nvPr/>
            </p:nvSpPr>
            <p:spPr>
              <a:xfrm>
                <a:off x="7638582" y="331559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CCDA0518-4360-4407-A92C-BC49CCD23CC8}"/>
                  </a:ext>
                </a:extLst>
              </p:cNvPr>
              <p:cNvSpPr/>
              <p:nvPr/>
            </p:nvSpPr>
            <p:spPr>
              <a:xfrm>
                <a:off x="8274686" y="1387403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2DA88151-0F8B-4DB0-9079-F60ACE726D08}"/>
                  </a:ext>
                </a:extLst>
              </p:cNvPr>
              <p:cNvSpPr/>
              <p:nvPr/>
            </p:nvSpPr>
            <p:spPr>
              <a:xfrm>
                <a:off x="10433389" y="1387403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C7834A09-0748-4CB2-A31C-F0343B621089}"/>
                  </a:ext>
                </a:extLst>
              </p:cNvPr>
              <p:cNvSpPr/>
              <p:nvPr/>
            </p:nvSpPr>
            <p:spPr>
              <a:xfrm>
                <a:off x="8034236" y="1208429"/>
                <a:ext cx="636104" cy="17897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9DE78B84-681D-45B9-A070-29B065DAB454}"/>
                  </a:ext>
                </a:extLst>
              </p:cNvPr>
              <p:cNvSpPr/>
              <p:nvPr/>
            </p:nvSpPr>
            <p:spPr>
              <a:xfrm>
                <a:off x="10313164" y="1208429"/>
                <a:ext cx="636104" cy="17897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xmlns="" id="{CF9B10CE-2D2A-4CC8-A409-FDD4D1775D73}"/>
                </a:ext>
              </a:extLst>
            </p:cNvPr>
            <p:cNvSpPr/>
            <p:nvPr/>
          </p:nvSpPr>
          <p:spPr>
            <a:xfrm>
              <a:off x="6160530" y="2131273"/>
              <a:ext cx="772246" cy="646043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B7AB6BE-90D1-40B6-936A-D71190E9E0B2}"/>
                </a:ext>
              </a:extLst>
            </p:cNvPr>
            <p:cNvSpPr txBox="1"/>
            <p:nvPr/>
          </p:nvSpPr>
          <p:spPr>
            <a:xfrm>
              <a:off x="1666252" y="3700162"/>
              <a:ext cx="1176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일반 모드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B7DDA014-9661-43FD-B104-39FD2E2C703D}"/>
                </a:ext>
              </a:extLst>
            </p:cNvPr>
            <p:cNvSpPr txBox="1"/>
            <p:nvPr/>
          </p:nvSpPr>
          <p:spPr>
            <a:xfrm>
              <a:off x="6932776" y="3700162"/>
              <a:ext cx="1176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하드 모드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005AF89B-6CC0-41C2-8671-E7DF8FF1D539}"/>
                </a:ext>
              </a:extLst>
            </p:cNvPr>
            <p:cNvSpPr/>
            <p:nvPr/>
          </p:nvSpPr>
          <p:spPr>
            <a:xfrm>
              <a:off x="1601722" y="1121389"/>
              <a:ext cx="9897852" cy="2824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D4D23B82-2D9E-49FF-869E-AA63B7979F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9005" y="3894090"/>
            <a:ext cx="1979184" cy="3220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0D53215-B702-4A32-9C8A-D3420AE02F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424"/>
          <a:stretch/>
        </p:blipFill>
        <p:spPr>
          <a:xfrm>
            <a:off x="7259004" y="4624720"/>
            <a:ext cx="1979187" cy="7990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2586D595-184F-4529-AB8E-7D7428DBD0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1954" y="3596314"/>
            <a:ext cx="2038671" cy="24350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E9BE5BA-0CB6-4E07-8D58-817F8428EABD}"/>
              </a:ext>
            </a:extLst>
          </p:cNvPr>
          <p:cNvSpPr txBox="1"/>
          <p:nvPr/>
        </p:nvSpPr>
        <p:spPr>
          <a:xfrm>
            <a:off x="7259004" y="4216161"/>
            <a:ext cx="148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죽은 횟수 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27C943F-B613-4BD0-AC02-78F4DF66316B}"/>
              </a:ext>
            </a:extLst>
          </p:cNvPr>
          <p:cNvSpPr txBox="1"/>
          <p:nvPr/>
        </p:nvSpPr>
        <p:spPr>
          <a:xfrm>
            <a:off x="7259004" y="5401487"/>
            <a:ext cx="1979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플레이 경과 시간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DC472AA-4635-4E75-BBAC-C43E859BFED8}"/>
              </a:ext>
            </a:extLst>
          </p:cNvPr>
          <p:cNvSpPr txBox="1"/>
          <p:nvPr/>
        </p:nvSpPr>
        <p:spPr>
          <a:xfrm>
            <a:off x="9491954" y="6031373"/>
            <a:ext cx="2038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일시정지 시 </a:t>
            </a:r>
            <a:r>
              <a:rPr lang="ko-KR" altLang="en-US" sz="1000"/>
              <a:t>표시되는 결과 순위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01E74F6-2C65-454F-A23A-53704163B5FE}"/>
              </a:ext>
            </a:extLst>
          </p:cNvPr>
          <p:cNvSpPr/>
          <p:nvPr/>
        </p:nvSpPr>
        <p:spPr>
          <a:xfrm>
            <a:off x="1759849" y="3538330"/>
            <a:ext cx="9897852" cy="2824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1DF5DDA-CCEA-436F-BAE3-BAC77D83C634}"/>
              </a:ext>
            </a:extLst>
          </p:cNvPr>
          <p:cNvSpPr/>
          <p:nvPr/>
        </p:nvSpPr>
        <p:spPr>
          <a:xfrm>
            <a:off x="1759848" y="3538330"/>
            <a:ext cx="5375493" cy="2824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9D43DC3-112F-420F-A49A-F7C7AD89642F}"/>
              </a:ext>
            </a:extLst>
          </p:cNvPr>
          <p:cNvSpPr txBox="1"/>
          <p:nvPr/>
        </p:nvSpPr>
        <p:spPr>
          <a:xfrm>
            <a:off x="1760042" y="3815151"/>
            <a:ext cx="5372080" cy="22424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일반 모드 보다 더 어렵게 구성된 던전을 클리어하는 컨텐츠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일반 모드를 모두 클리어하게 되면 플레이 가능해짐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기존의 몬스터 배치와 장애물 배치와는 많이 달라짐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이미 이전에 게임을 플레이 했던 유저라고 판단 후 각 몬스터에 대한 설명이 생략됨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죽은 횟수</a:t>
            </a:r>
            <a:r>
              <a:rPr lang="en-US" altLang="ko-KR" sz="1050" dirty="0"/>
              <a:t>, </a:t>
            </a:r>
            <a:r>
              <a:rPr lang="ko-KR" altLang="en-US" sz="1050" dirty="0"/>
              <a:t>지난 시간을 화면 상단에 지속적으로 표출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일시 정지 화면에 일반 모드에서는 없던 기록 판이 출력됨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단순 적의 수나 장애물 수를 늘려 어렵게 만드는 것도 있지만 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기존에 있던 화약통 또는 투척무기를 일부 제거함으로 난이도를 올리기도 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게임의 난이도 조절하는 방식을 참고하면 좋을 것 같음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D5E521A-629E-43C1-9D6A-05BCDC4FBA95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E9E5BF3-06B0-42A9-B3FA-6CB3F337C3B0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CE26FCD-DBB9-44B0-8C69-8B0E721066FA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14B3C65-4959-46EE-A28A-1431DB4B0FF0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6CCF325-589C-470A-9A5C-1ADC9944A59A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3248993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77E326-6E7E-4B71-9965-B4B4753F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사망</a:t>
            </a:r>
            <a:r>
              <a:rPr lang="en-US" altLang="ko-KR" dirty="0"/>
              <a:t> </a:t>
            </a:r>
            <a:r>
              <a:rPr lang="en-US" altLang="ko-KR" sz="1800" dirty="0"/>
              <a:t>or</a:t>
            </a:r>
            <a:r>
              <a:rPr lang="en-US" altLang="ko-KR" dirty="0"/>
              <a:t> </a:t>
            </a:r>
            <a:r>
              <a:rPr lang="ko-KR" altLang="en-US" dirty="0"/>
              <a:t>클리어</a:t>
            </a:r>
          </a:p>
        </p:txBody>
      </p:sp>
      <p:pic>
        <p:nvPicPr>
          <p:cNvPr id="8" name="그림 7" descr="건물, 실외, 사진, 검은색이(가) 표시된 사진&#10;&#10;자동 생성된 설명">
            <a:extLst>
              <a:ext uri="{FF2B5EF4-FFF2-40B4-BE49-F238E27FC236}">
                <a16:creationId xmlns:a16="http://schemas.microsoft.com/office/drawing/2014/main" xmlns="" id="{88F13B37-85C6-4EDC-B717-EF1E7F94C7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900" y="1095374"/>
            <a:ext cx="4182535" cy="2352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6343A4F-FDE8-4F91-8C76-338CFAD35875}"/>
              </a:ext>
            </a:extLst>
          </p:cNvPr>
          <p:cNvSpPr txBox="1"/>
          <p:nvPr/>
        </p:nvSpPr>
        <p:spPr>
          <a:xfrm>
            <a:off x="1642818" y="3652653"/>
            <a:ext cx="9607116" cy="2636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기존 게임에서 유저는 캐릭터가 사망하면 당연히 다시 플레이하게 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사망 이전의 플레이를 영상을 되감는 </a:t>
            </a:r>
            <a:r>
              <a:rPr lang="ko-KR" altLang="en-US" sz="1400" dirty="0" err="1"/>
              <a:t>출을</a:t>
            </a:r>
            <a:r>
              <a:rPr lang="ko-KR" altLang="en-US" sz="1400" dirty="0"/>
              <a:t> 통해 시간을 돌리는 듯한 느낌을 유저에게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스테이지를 클리어하면 해당 유저의 플레이를 </a:t>
            </a:r>
            <a:r>
              <a:rPr lang="en-US" altLang="ko-KR" sz="1400" dirty="0" err="1"/>
              <a:t>cctv</a:t>
            </a:r>
            <a:r>
              <a:rPr lang="en-US" altLang="ko-KR" sz="1400" dirty="0"/>
              <a:t> </a:t>
            </a:r>
            <a:r>
              <a:rPr lang="ko-KR" altLang="en-US" sz="1400" dirty="0"/>
              <a:t>녹화 화면을 보는 듯한 연출을 통해 새롭게 담음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이때 유저의 스킬을 연출되지 않음</a:t>
            </a:r>
            <a:r>
              <a:rPr lang="en-US" altLang="ko-KR" sz="1400" dirty="0"/>
              <a:t>, </a:t>
            </a:r>
            <a:r>
              <a:rPr lang="ko-KR" altLang="en-US" sz="1400" dirty="0"/>
              <a:t>방향키조작을 통해 비디오 재생에 사용되는 효과를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(</a:t>
            </a:r>
            <a:r>
              <a:rPr lang="ko-KR" altLang="en-US" sz="1400" dirty="0"/>
              <a:t>빨리 재생</a:t>
            </a:r>
            <a:r>
              <a:rPr lang="en-US" altLang="ko-KR" sz="1400" dirty="0"/>
              <a:t>, </a:t>
            </a:r>
            <a:r>
              <a:rPr lang="ko-KR" altLang="en-US" sz="1400" dirty="0"/>
              <a:t>느리게 재생</a:t>
            </a:r>
            <a:r>
              <a:rPr lang="en-US" altLang="ko-KR" sz="1400" dirty="0"/>
              <a:t>, </a:t>
            </a:r>
            <a:r>
              <a:rPr lang="ko-KR" altLang="en-US" sz="1400" dirty="0"/>
              <a:t>뒤로 감기</a:t>
            </a:r>
            <a:r>
              <a:rPr lang="en-US" altLang="ko-KR" sz="1400" dirty="0"/>
              <a:t>, </a:t>
            </a:r>
            <a:r>
              <a:rPr lang="ko-KR" altLang="en-US" sz="1400" dirty="0"/>
              <a:t>앞으로 감기 등등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시간을 느리게 가게 만드는 것은 제 </a:t>
            </a:r>
            <a:r>
              <a:rPr lang="en-US" altLang="ko-KR" sz="1400" dirty="0"/>
              <a:t>3</a:t>
            </a:r>
            <a:r>
              <a:rPr lang="ko-KR" altLang="en-US" sz="1400" dirty="0"/>
              <a:t>자의 입장에서 느낄 수 없는 것임을 의도한 연출로 보임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플레이를 녹화하는 것 같음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( </a:t>
            </a:r>
            <a:r>
              <a:rPr lang="ko-KR" altLang="en-US" sz="1400" dirty="0"/>
              <a:t>화면을 기준으로 녹화 시 스킬 사용 효과도 녹화되어야 하는데 없다</a:t>
            </a:r>
            <a:r>
              <a:rPr lang="en-US" altLang="ko-KR" sz="1400" dirty="0"/>
              <a:t>. )</a:t>
            </a:r>
          </a:p>
        </p:txBody>
      </p:sp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xmlns="" id="{EC7737BC-A8EC-4C21-A3AF-EFE259D388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7595" y="1111495"/>
            <a:ext cx="42862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812D9C4-AAC8-4C91-926D-94DFE20CB86F}"/>
              </a:ext>
            </a:extLst>
          </p:cNvPr>
          <p:cNvSpPr/>
          <p:nvPr/>
        </p:nvSpPr>
        <p:spPr>
          <a:xfrm>
            <a:off x="1642818" y="914400"/>
            <a:ext cx="9607116" cy="537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BA5B46-233F-48C5-A8D5-AFB0685F5211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62DC78-C404-4FF4-BD1C-A55C80E37CD2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3FA4BEF-B268-4691-A2FB-944CC9C6A920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C8756CD-14E2-4216-8B02-948AE253D59F}"/>
              </a:ext>
            </a:extLst>
          </p:cNvPr>
          <p:cNvSpPr txBox="1"/>
          <p:nvPr/>
        </p:nvSpPr>
        <p:spPr>
          <a:xfrm>
            <a:off x="-2" y="3752070"/>
            <a:ext cx="127635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E2CB418-A161-49DE-BE3C-B7A5E32E4058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3452425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082817-B988-4E0E-B23F-11B3340A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요소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F2F8662-6AC5-4804-B03A-20458B16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9395" y="2642834"/>
            <a:ext cx="2012894" cy="1480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67A05B0-A66D-4AAC-8713-351CC79B5E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9395" y="1123370"/>
            <a:ext cx="2043957" cy="110817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A15FDAF8-8AE9-4DA1-A45E-661465D2CD05}"/>
              </a:ext>
            </a:extLst>
          </p:cNvPr>
          <p:cNvGrpSpPr/>
          <p:nvPr/>
        </p:nvGrpSpPr>
        <p:grpSpPr>
          <a:xfrm>
            <a:off x="2269395" y="4442921"/>
            <a:ext cx="2012894" cy="1565363"/>
            <a:chOff x="2768066" y="4301792"/>
            <a:chExt cx="1649895" cy="128307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7A94BFA-2A90-4BCC-B20B-BF1200BD0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68066" y="4948757"/>
              <a:ext cx="1649895" cy="6361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45AFD476-5319-4917-8C53-E97EF1B16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68066" y="4301792"/>
              <a:ext cx="1649895" cy="653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A0EEBA3-90BA-45E5-90C3-1FB95228D5AF}"/>
              </a:ext>
            </a:extLst>
          </p:cNvPr>
          <p:cNvSpPr txBox="1"/>
          <p:nvPr/>
        </p:nvSpPr>
        <p:spPr>
          <a:xfrm>
            <a:off x="5208291" y="1260057"/>
            <a:ext cx="6064481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공격 시 공격 방향으로 약간의 도약이 발동함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한번의 공격으로 동시에 다수의 적을 공격할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적이 한 곳에 모여 있는 경우 가장 먼저 해당 지점에 도착한 몬스터가 화면에 표시됨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88504D-B020-43DF-9C9F-3927B4C8DAA2}"/>
              </a:ext>
            </a:extLst>
          </p:cNvPr>
          <p:cNvSpPr txBox="1"/>
          <p:nvPr/>
        </p:nvSpPr>
        <p:spPr>
          <a:xfrm>
            <a:off x="5208291" y="2745148"/>
            <a:ext cx="4984057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방향키 조합으로 구르기를 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구르기가 무적 판정이 되기 때문에 유저는 구르기를 적극 활용하게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 중 구르기를 막는 몬스터가 따로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구르기 중에 공격 시 해당 구르기 모션을 취소할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안전을 보장할 수 있을 때 해당 액션을 취해야함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0FA7E48-BE65-41F3-9675-95241B478F26}"/>
              </a:ext>
            </a:extLst>
          </p:cNvPr>
          <p:cNvSpPr txBox="1"/>
          <p:nvPr/>
        </p:nvSpPr>
        <p:spPr>
          <a:xfrm>
            <a:off x="5170408" y="4741551"/>
            <a:ext cx="4823756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적의 탄이 날라올 때 타이밍에 맞춰 공격 시 탄을 튕겨 낼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탄은 날라오던 방향의 반대방향으로 다시 이동 </a:t>
            </a:r>
            <a:r>
              <a:rPr lang="en-US" altLang="ko-KR" sz="1200" dirty="0"/>
              <a:t>( </a:t>
            </a:r>
            <a:r>
              <a:rPr lang="ko-KR" altLang="en-US" sz="1200" dirty="0"/>
              <a:t>적 몬스터를 공격 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위를 공격하는 모션에도 탄 튕겨내는 것이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2D89AC0-DC06-406B-A34C-6CDDC2D2DEAF}"/>
              </a:ext>
            </a:extLst>
          </p:cNvPr>
          <p:cNvSpPr/>
          <p:nvPr/>
        </p:nvSpPr>
        <p:spPr>
          <a:xfrm>
            <a:off x="1642818" y="914400"/>
            <a:ext cx="10149132" cy="1526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4A6B509-71D0-4106-8153-0EBB944DB98D}"/>
              </a:ext>
            </a:extLst>
          </p:cNvPr>
          <p:cNvSpPr/>
          <p:nvPr/>
        </p:nvSpPr>
        <p:spPr>
          <a:xfrm>
            <a:off x="1642818" y="2445524"/>
            <a:ext cx="10149132" cy="189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B46312D-C8D9-4EF5-A2CE-E9C36A4E7E04}"/>
              </a:ext>
            </a:extLst>
          </p:cNvPr>
          <p:cNvSpPr/>
          <p:nvPr/>
        </p:nvSpPr>
        <p:spPr>
          <a:xfrm>
            <a:off x="1642818" y="4344370"/>
            <a:ext cx="10149132" cy="1721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F45E78E-7D01-4D7F-9295-72C0BD971F7E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4B847B4-B7F6-4DE9-A439-2D4744F5D2AC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3D035C4-590C-49CB-959E-B4A1FFAEEA30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9CDAC36-910D-45A3-941C-B5DF26919543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4E3D9EE-88D0-4E21-BA5A-8C3269CF53FB}"/>
              </a:ext>
            </a:extLst>
          </p:cNvPr>
          <p:cNvSpPr txBox="1"/>
          <p:nvPr/>
        </p:nvSpPr>
        <p:spPr>
          <a:xfrm>
            <a:off x="0" y="464918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137085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082817-B988-4E0E-B23F-11B3340A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73EB9D-F7E5-488B-BEEB-40C1D88BA482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EA39CE9-79A4-498D-9374-6869B04825F4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7D68F5-D0E1-47F8-B0AE-2CCFA5E0ADD1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20598E-0B46-4A3C-A4BC-83F3A87C06AE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E30C5E-AD96-470A-BF09-472364590F2D}"/>
              </a:ext>
            </a:extLst>
          </p:cNvPr>
          <p:cNvSpPr txBox="1"/>
          <p:nvPr/>
        </p:nvSpPr>
        <p:spPr>
          <a:xfrm>
            <a:off x="0" y="464918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BA7CD27-5287-45B4-9C79-24265CD9D6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005" y="1070842"/>
            <a:ext cx="1655806" cy="8649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8F39861-4DC2-45EE-AEEA-9768DB1C72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1577" y="2036437"/>
            <a:ext cx="1346662" cy="86497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67A6D953-DEE9-4C1C-A27A-FEC8F49B0894}"/>
              </a:ext>
            </a:extLst>
          </p:cNvPr>
          <p:cNvGrpSpPr/>
          <p:nvPr/>
        </p:nvGrpSpPr>
        <p:grpSpPr>
          <a:xfrm>
            <a:off x="3837078" y="1115203"/>
            <a:ext cx="1867756" cy="1028376"/>
            <a:chOff x="3838098" y="864600"/>
            <a:chExt cx="1922737" cy="105864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714CD6F3-5600-465B-8992-DE6B24B90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05030" y="1058274"/>
              <a:ext cx="1655805" cy="86497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10D08DCF-CCA5-48BA-A819-E8470C672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38098" y="864600"/>
              <a:ext cx="1227148" cy="66158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A0EEBA3-90BA-45E5-90C3-1FB95228D5AF}"/>
              </a:ext>
            </a:extLst>
          </p:cNvPr>
          <p:cNvSpPr txBox="1"/>
          <p:nvPr/>
        </p:nvSpPr>
        <p:spPr>
          <a:xfrm>
            <a:off x="5759814" y="1347671"/>
            <a:ext cx="5934638" cy="11646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유저가 줍는 아이템 중에 특수한 아이템이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연막탄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적과 싸울 때 사용하면 좋은 아이템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화염병 </a:t>
            </a:r>
            <a:r>
              <a:rPr lang="en-US" altLang="ko-KR" sz="1200" dirty="0"/>
              <a:t>: </a:t>
            </a:r>
            <a:r>
              <a:rPr lang="ko-KR" altLang="en-US" sz="1200" dirty="0"/>
              <a:t>스테이지에 배치된 기름통과 상호작용 </a:t>
            </a:r>
            <a:r>
              <a:rPr lang="en-US" altLang="ko-KR" sz="1200" dirty="0"/>
              <a:t>(</a:t>
            </a:r>
            <a:r>
              <a:rPr lang="ko-KR" altLang="en-US" sz="1200" dirty="0"/>
              <a:t>유저 캐릭터도 폭발에 피해를 받음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스테이지 난이도 조절과 다양한 액션을 연출하는데 사용되는 것으로 예상됨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D4F56AC-5E56-44C5-AB7F-53FC3370EE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352" y="2186215"/>
            <a:ext cx="1260280" cy="7764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2D89AC0-DC06-406B-A34C-6CDDC2D2DEAF}"/>
              </a:ext>
            </a:extLst>
          </p:cNvPr>
          <p:cNvSpPr/>
          <p:nvPr/>
        </p:nvSpPr>
        <p:spPr>
          <a:xfrm>
            <a:off x="1642818" y="914400"/>
            <a:ext cx="10149132" cy="2239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4A6B509-71D0-4106-8153-0EBB944DB98D}"/>
              </a:ext>
            </a:extLst>
          </p:cNvPr>
          <p:cNvSpPr/>
          <p:nvPr/>
        </p:nvSpPr>
        <p:spPr>
          <a:xfrm>
            <a:off x="1642818" y="3154311"/>
            <a:ext cx="10149132" cy="1656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B46312D-C8D9-4EF5-A2CE-E9C36A4E7E04}"/>
              </a:ext>
            </a:extLst>
          </p:cNvPr>
          <p:cNvSpPr/>
          <p:nvPr/>
        </p:nvSpPr>
        <p:spPr>
          <a:xfrm>
            <a:off x="1642818" y="4805688"/>
            <a:ext cx="10149132" cy="1408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336E1DF-DB29-4008-A646-D9EF14714DA6}"/>
              </a:ext>
            </a:extLst>
          </p:cNvPr>
          <p:cNvSpPr/>
          <p:nvPr/>
        </p:nvSpPr>
        <p:spPr>
          <a:xfrm>
            <a:off x="1795218" y="1033839"/>
            <a:ext cx="1949953" cy="1961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3237DDC-BDA7-4CB3-91F2-55C2F940253D}"/>
              </a:ext>
            </a:extLst>
          </p:cNvPr>
          <p:cNvSpPr/>
          <p:nvPr/>
        </p:nvSpPr>
        <p:spPr>
          <a:xfrm>
            <a:off x="3777516" y="1033839"/>
            <a:ext cx="1949953" cy="1961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39258093-2ED2-4431-BE26-2620E26127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0739" y="3340480"/>
            <a:ext cx="2056775" cy="12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BDDF3E08-6E54-4196-8F09-DDB12585AC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8788" y="3273750"/>
            <a:ext cx="795981" cy="12982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38BA3F1-E930-4D57-8F76-00ED036EC338}"/>
              </a:ext>
            </a:extLst>
          </p:cNvPr>
          <p:cNvSpPr txBox="1"/>
          <p:nvPr/>
        </p:nvSpPr>
        <p:spPr>
          <a:xfrm>
            <a:off x="5727469" y="3273750"/>
            <a:ext cx="5917004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문을 기준으로 적 몬스터가 유저를 감지할 구역이 구분됨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문을 여는 것으로 몬스터는 유저를 감지하게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몬스터가 문에 가까이 있을 경우 문을 여는 것과 동시에 사살할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기습공격으로 유저가 활용할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특정 몬스터의 경우 문을 경계하고 서있어</a:t>
            </a:r>
            <a:r>
              <a:rPr lang="en-US" altLang="ko-KR" sz="1200" dirty="0"/>
              <a:t> </a:t>
            </a:r>
            <a:r>
              <a:rPr lang="ko-KR" altLang="en-US" sz="1200" dirty="0"/>
              <a:t>유저가 문을 여는 것과 동시에 공격을 함</a:t>
            </a:r>
          </a:p>
        </p:txBody>
      </p:sp>
      <p:pic>
        <p:nvPicPr>
          <p:cNvPr id="1026" name="Picture 2" descr="카타나 제로 히든 무기에 대한 이미지 검색결과">
            <a:extLst>
              <a:ext uri="{FF2B5EF4-FFF2-40B4-BE49-F238E27FC236}">
                <a16:creationId xmlns:a16="http://schemas.microsoft.com/office/drawing/2014/main" xmlns="" id="{CFC942E1-5D6D-4774-8F4A-8E92CF415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5678" y="4895501"/>
            <a:ext cx="2194266" cy="122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14876CE-C68F-42D7-8562-D0FE27D6B66C}"/>
              </a:ext>
            </a:extLst>
          </p:cNvPr>
          <p:cNvSpPr txBox="1"/>
          <p:nvPr/>
        </p:nvSpPr>
        <p:spPr>
          <a:xfrm>
            <a:off x="5759814" y="4976161"/>
            <a:ext cx="5083443" cy="11646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스테이지 곳곳에 숨겨둔 아이템이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유저의 경우 해당 요소를 하나의 수집 컨텐츠로 활용됨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무기마다 다양한 효과에 연출이 있어 유저의 호기심을 유발함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콘솔 게임의 유저가 게임에 깊게 파고들 만한 요소를 두개 이상 갖춰 둠</a:t>
            </a:r>
          </a:p>
        </p:txBody>
      </p:sp>
    </p:spTree>
    <p:extLst>
      <p:ext uri="{BB962C8B-B14F-4D97-AF65-F5344CB8AC3E}">
        <p14:creationId xmlns:p14="http://schemas.microsoft.com/office/powerpoint/2010/main" val="187151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0419C6-1A76-415E-9424-82AC2790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게임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A42E09C-E3E9-44A9-AEAF-BB88E68AD1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endParaRPr lang="en-US" altLang="ko-KR" dirty="0"/>
          </a:p>
          <a:p>
            <a:r>
              <a:rPr lang="ko-KR" altLang="en-US" dirty="0"/>
              <a:t>메커니즘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78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C5EBE47-B567-4E59-B47D-9DE79749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요소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BA9FC92B-1205-4703-8A70-180C02199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286987"/>
              </p:ext>
            </p:extLst>
          </p:nvPr>
        </p:nvGraphicFramePr>
        <p:xfrm>
          <a:off x="1973810" y="448887"/>
          <a:ext cx="9556262" cy="11953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005">
                  <a:extLst>
                    <a:ext uri="{9D8B030D-6E8A-4147-A177-3AD203B41FA5}">
                      <a16:colId xmlns:a16="http://schemas.microsoft.com/office/drawing/2014/main" xmlns="" val="2196385845"/>
                    </a:ext>
                  </a:extLst>
                </a:gridCol>
                <a:gridCol w="8246257">
                  <a:extLst>
                    <a:ext uri="{9D8B030D-6E8A-4147-A177-3AD203B41FA5}">
                      <a16:colId xmlns:a16="http://schemas.microsoft.com/office/drawing/2014/main" xmlns="" val="4148670522"/>
                    </a:ext>
                  </a:extLst>
                </a:gridCol>
              </a:tblGrid>
              <a:tr h="14678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던전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엘리트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보너스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가지 룸으로 구성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보스 룸 클리어 시 포탈 생성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다음스테이지로 넘어갈 수 있음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err="1" smtClean="0"/>
                        <a:t>몬스터</a:t>
                      </a:r>
                      <a:r>
                        <a:rPr lang="ko-KR" altLang="en-US" sz="1200" dirty="0" smtClean="0"/>
                        <a:t> 등급 </a:t>
                      </a:r>
                      <a:r>
                        <a:rPr lang="ko-KR" altLang="en-US" sz="1200" dirty="0" err="1" smtClean="0"/>
                        <a:t>차별점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룸과 다음 룸 사이의 벽을 비 전투 시에는 일부 걷어 내어 이 앞의 룸에 </a:t>
                      </a:r>
                      <a:r>
                        <a:rPr lang="ko-KR" altLang="en-US" sz="1200" dirty="0" err="1"/>
                        <a:t>무었이</a:t>
                      </a:r>
                      <a:r>
                        <a:rPr lang="ko-KR" altLang="en-US" sz="1200" dirty="0"/>
                        <a:t> 있는지 정보를 </a:t>
                      </a:r>
                      <a:r>
                        <a:rPr lang="ko-KR" altLang="en-US" sz="1200" dirty="0" err="1"/>
                        <a:t>미니멥과</a:t>
                      </a:r>
                      <a:r>
                        <a:rPr lang="ko-KR" altLang="en-US" sz="1200" dirty="0"/>
                        <a:t> 동시에 유저가 수집할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010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특성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한 챕터 별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개의 스테이지가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챕터 보스 스테이지를 제외한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개의 스테이지에서 스킬과 특성을 하나씩 개방해줌 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난이도 조절 요소로 해당 스테이지 클리어에 도움이 되는 스킬과 특성을 지급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카타나</a:t>
                      </a:r>
                      <a:r>
                        <a:rPr lang="ko-KR" altLang="en-US" sz="1200" dirty="0"/>
                        <a:t> 제로의 특징 시스템을 활용해 부활 이후 사망한 룸에 입장하면 이전 플레이 화면을 잠시 연출하는 것을 생각 </a:t>
                      </a:r>
                      <a:r>
                        <a:rPr lang="ko-KR" altLang="en-US" sz="1200" dirty="0" smtClean="0"/>
                        <a:t>중</a:t>
                      </a:r>
                      <a:endParaRPr lang="en-US" altLang="ko-KR" sz="12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특성 정리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3465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등급을 나눠 성능을 대략적으로 유저가 알아 볼 수 있도록 </a:t>
                      </a:r>
                      <a:r>
                        <a:rPr lang="ko-KR" altLang="en-US" sz="1200" dirty="0" err="1"/>
                        <a:t>만듬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사용할 수 있는 스킬을 제한하기 때문에 무기마다 하나의 특징이 될 수 있는 특수 효과를 만들어 놓음 </a:t>
                      </a: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 err="1"/>
                        <a:t>화속성</a:t>
                      </a:r>
                      <a:r>
                        <a:rPr lang="ko-KR" altLang="en-US" sz="1200" dirty="0"/>
                        <a:t> 무기라도 어떤 무기는 지속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범위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추가 등 부가 적인 데미지 시스템을 적용해 다양한 무기를 </a:t>
                      </a:r>
                      <a:r>
                        <a:rPr lang="ko-KR" altLang="en-US" sz="1200" dirty="0" err="1"/>
                        <a:t>만듬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분석자료 넣기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05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룸 곳곳에 활용 가능한 아이템과 구조물을 배치해 전략적으로 유저가 사용해 적절히 난이도를 조절할 수 있도록 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해당 챕터의 스킬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특성을 적극적으로 사용할 수 있도록 하는 룸 디자인을 진행함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645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미니맵</a:t>
                      </a:r>
                      <a:r>
                        <a:rPr lang="ko-KR" altLang="en-US" sz="1200" dirty="0" smtClean="0"/>
                        <a:t> 구조물 아이콘을 활용해 </a:t>
                      </a:r>
                      <a:endParaRPr lang="en-US" altLang="ko-KR" sz="12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화면단위 설명 </a:t>
                      </a:r>
                      <a:r>
                        <a:rPr lang="en-US" altLang="ko-KR" sz="1200" dirty="0" smtClean="0"/>
                        <a:t>( </a:t>
                      </a:r>
                      <a:r>
                        <a:rPr lang="ko-KR" altLang="en-US" sz="1200" dirty="0" smtClean="0"/>
                        <a:t>핵심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중요한 몇 가지</a:t>
                      </a:r>
                      <a:r>
                        <a:rPr lang="ko-KR" altLang="en-US" sz="1200" baseline="0" dirty="0" smtClean="0"/>
                        <a:t> 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씬 단위 </a:t>
                      </a:r>
                      <a:r>
                        <a:rPr lang="en-US" altLang="ko-KR" sz="1200" baseline="0" dirty="0" err="1" smtClean="0"/>
                        <a:t>ui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정리</a:t>
                      </a:r>
                      <a:endParaRPr lang="en-US" altLang="ko-KR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383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체력시스템이 있어 일정량의 데미지를 받아 체력이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이 되면 사망하도록 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생명 시스템으로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번의 횟수로 스테이지 시작 룸에 부활함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이때 진행했던 룸 정보를 유지</a:t>
                      </a:r>
                      <a:r>
                        <a:rPr lang="en-US" altLang="ko-KR" sz="1200" dirty="0"/>
                        <a:t>, 3</a:t>
                      </a:r>
                      <a:r>
                        <a:rPr lang="ko-KR" altLang="en-US" sz="1200" dirty="0"/>
                        <a:t>번 이상 사망 시 룸의 정보를 초기화 시킴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05076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룸디자인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어떻게 </a:t>
                      </a:r>
                      <a:r>
                        <a:rPr lang="ko-KR" altLang="en-US" sz="1200" dirty="0" err="1" smtClean="0"/>
                        <a:t>만들것인가</a:t>
                      </a:r>
                      <a:r>
                        <a:rPr lang="en-US" altLang="ko-KR" sz="1200" dirty="0" smtClean="0"/>
                        <a:t>?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스테이지 진행 정보 실시간 저장</a:t>
                      </a:r>
                      <a:endParaRPr lang="en-US" altLang="ko-KR" sz="12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플레이 타임 고려한 난이도 조절 </a:t>
                      </a:r>
                      <a:r>
                        <a:rPr lang="en-US" altLang="ko-KR" sz="1200" dirty="0" smtClean="0"/>
                        <a:t>( 1:30 ~</a:t>
                      </a:r>
                      <a:r>
                        <a:rPr lang="en-US" altLang="ko-KR" sz="1200" baseline="0" dirty="0" smtClean="0"/>
                        <a:t> 2:30 )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플레이 타임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난이도 조절 요소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를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 고려한 </a:t>
                      </a:r>
                      <a:r>
                        <a:rPr lang="ko-KR" altLang="en-US" sz="1200" dirty="0" err="1" smtClean="0"/>
                        <a:t>던전</a:t>
                      </a:r>
                      <a:r>
                        <a:rPr lang="ko-KR" altLang="en-US" sz="1200" dirty="0" smtClean="0"/>
                        <a:t> 구성 자료 정리</a:t>
                      </a:r>
                      <a:endParaRPr lang="en-US" altLang="ko-KR" sz="12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카나타</a:t>
                      </a:r>
                      <a:r>
                        <a:rPr lang="ko-KR" altLang="en-US" sz="1200" dirty="0" smtClean="0"/>
                        <a:t> 제로 스킬 </a:t>
                      </a:r>
                      <a:endParaRPr lang="en-US" altLang="ko-KR" sz="12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슬로우</a:t>
                      </a:r>
                      <a:r>
                        <a:rPr lang="ko-KR" altLang="en-US" sz="1200" dirty="0" smtClean="0"/>
                        <a:t> 모션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( </a:t>
                      </a:r>
                      <a:r>
                        <a:rPr lang="ko-KR" altLang="en-US" sz="1200" baseline="0" dirty="0" smtClean="0"/>
                        <a:t>게임 매니저 활용 </a:t>
                      </a:r>
                      <a:r>
                        <a:rPr lang="en-US" altLang="ko-KR" sz="1200" baseline="0" dirty="0" smtClean="0"/>
                        <a:t>) “ </a:t>
                      </a:r>
                      <a:r>
                        <a:rPr lang="ko-KR" altLang="en-US" sz="1200" baseline="0" dirty="0" smtClean="0"/>
                        <a:t>게임 매니저 활용 방식 </a:t>
                      </a:r>
                      <a:r>
                        <a:rPr lang="en-US" altLang="ko-KR" sz="1200" baseline="0" dirty="0" smtClean="0"/>
                        <a:t>** </a:t>
                      </a:r>
                      <a:r>
                        <a:rPr lang="ko-KR" altLang="en-US" sz="1200" baseline="0" dirty="0" smtClean="0"/>
                        <a:t>어떤 방식인지 상세하게 내 게임의 시스템에 적용할 방식 정리 </a:t>
                      </a:r>
                      <a:r>
                        <a:rPr lang="en-US" altLang="ko-KR" sz="1200" baseline="0" dirty="0" smtClean="0"/>
                        <a:t>))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최대한 전투</a:t>
                      </a:r>
                      <a:r>
                        <a:rPr lang="ko-KR" altLang="en-US" sz="1200" baseline="0" dirty="0" smtClean="0"/>
                        <a:t> 부분에 </a:t>
                      </a:r>
                      <a:endParaRPr lang="en-US" altLang="ko-KR" sz="12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핵심인 전투에 대한 </a:t>
                      </a:r>
                      <a:r>
                        <a:rPr lang="ko-KR" altLang="en-US" sz="1200" dirty="0" err="1" smtClean="0"/>
                        <a:t>정리가없음</a:t>
                      </a:r>
                      <a:endParaRPr lang="en-US" altLang="ko-KR" sz="12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스테이지를 구성하는 룸을 생성하는 방식</a:t>
                      </a:r>
                      <a:endParaRPr lang="en-US" altLang="ko-KR" sz="12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타일 당 </a:t>
                      </a:r>
                      <a:r>
                        <a:rPr lang="ko-KR" altLang="en-US" sz="1200" dirty="0" err="1" smtClean="0"/>
                        <a:t>몬스터</a:t>
                      </a:r>
                      <a:r>
                        <a:rPr lang="ko-KR" altLang="en-US" sz="1200" dirty="0" smtClean="0"/>
                        <a:t> 수 방식 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err="1" smtClean="0"/>
                        <a:t>스테이지별</a:t>
                      </a:r>
                      <a:r>
                        <a:rPr lang="ko-KR" altLang="en-US" sz="1200" dirty="0" smtClean="0"/>
                        <a:t> 불러올 </a:t>
                      </a:r>
                      <a:r>
                        <a:rPr lang="ko-KR" altLang="en-US" sz="1200" dirty="0" err="1" smtClean="0"/>
                        <a:t>몬스터</a:t>
                      </a:r>
                      <a:r>
                        <a:rPr lang="ko-KR" altLang="en-US" sz="1200" dirty="0" smtClean="0"/>
                        <a:t> 지정</a:t>
                      </a:r>
                      <a:endParaRPr lang="en-US" altLang="ko-KR" sz="12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엘리트 </a:t>
                      </a:r>
                      <a:r>
                        <a:rPr lang="ko-KR" altLang="en-US" sz="1200" dirty="0" err="1" smtClean="0"/>
                        <a:t>몬스터의</a:t>
                      </a:r>
                      <a:r>
                        <a:rPr lang="ko-KR" altLang="en-US" sz="1200" dirty="0" smtClean="0"/>
                        <a:t> 경우 </a:t>
                      </a:r>
                      <a:r>
                        <a:rPr lang="ko-KR" altLang="en-US" sz="1200" dirty="0" err="1" smtClean="0"/>
                        <a:t>타일값을</a:t>
                      </a:r>
                      <a:r>
                        <a:rPr lang="ko-KR" altLang="en-US" sz="1200" dirty="0" smtClean="0"/>
                        <a:t> 다른 </a:t>
                      </a:r>
                      <a:r>
                        <a:rPr lang="ko-KR" altLang="en-US" sz="1200" dirty="0" err="1" smtClean="0"/>
                        <a:t>몬스터보다</a:t>
                      </a:r>
                      <a:r>
                        <a:rPr lang="ko-KR" altLang="en-US" sz="1200" dirty="0" smtClean="0"/>
                        <a:t> 높게 </a:t>
                      </a:r>
                      <a:r>
                        <a:rPr lang="en-US" altLang="ko-KR" sz="1200" dirty="0" smtClean="0"/>
                        <a:t>( </a:t>
                      </a:r>
                      <a:r>
                        <a:rPr lang="ko-KR" altLang="en-US" sz="1200" dirty="0" smtClean="0"/>
                        <a:t>밸런스 조절용 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플레이 전체 과정을 정리 </a:t>
                      </a:r>
                      <a:r>
                        <a:rPr lang="en-US" altLang="ko-KR" sz="1200" dirty="0" smtClean="0"/>
                        <a:t>: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플레이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통한 요소의 존재 이유</a:t>
                      </a:r>
                      <a:endParaRPr lang="en-US" altLang="ko-KR" sz="12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기획 게임과 연관성을 </a:t>
                      </a:r>
                      <a:r>
                        <a:rPr lang="ko-KR" altLang="en-US" sz="1200" smtClean="0"/>
                        <a:t>정리 못함</a:t>
                      </a:r>
                      <a:endParaRPr lang="en-US" altLang="ko-KR" sz="12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063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69352A-D641-4597-99CD-433EEE4B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2E8C121-9B6A-4D80-8F8B-49F007EF6521}"/>
              </a:ext>
            </a:extLst>
          </p:cNvPr>
          <p:cNvSpPr txBox="1"/>
          <p:nvPr/>
        </p:nvSpPr>
        <p:spPr>
          <a:xfrm>
            <a:off x="6477000" y="1432161"/>
            <a:ext cx="4535216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던전을 클리어하는 것이 주 목적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개의 스테이지로 던전이 구성됨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스테이지는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층으로 구분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스테이지의 마지막 층은 보스가 등장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각 스테이지는 지정된 개수의 테마 중 하나로 등장</a:t>
            </a:r>
            <a:r>
              <a:rPr lang="en-US" altLang="ko-KR" sz="1200" dirty="0"/>
              <a:t>( </a:t>
            </a:r>
            <a:r>
              <a:rPr lang="ko-KR" altLang="en-US" sz="1200" dirty="0"/>
              <a:t>표 참고 </a:t>
            </a:r>
            <a:r>
              <a:rPr lang="en-US" altLang="ko-KR" sz="1200" dirty="0"/>
              <a:t>)</a:t>
            </a:r>
          </a:p>
        </p:txBody>
      </p:sp>
      <p:pic>
        <p:nvPicPr>
          <p:cNvPr id="9" name="그림 8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83C36DFD-2B76-4D63-ACBD-0E788DCF79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1337" y="3298885"/>
            <a:ext cx="2343151" cy="1076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8E69E-3846-41E2-8DAE-DDC5C6DA34BE}"/>
              </a:ext>
            </a:extLst>
          </p:cNvPr>
          <p:cNvSpPr txBox="1"/>
          <p:nvPr/>
        </p:nvSpPr>
        <p:spPr>
          <a:xfrm>
            <a:off x="4171914" y="3377413"/>
            <a:ext cx="2820003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마나 관리가 필수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스테이지를 공유하는 수치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한 수치가 낮은 경우 경고 표시가 나옴</a:t>
            </a:r>
            <a:endParaRPr lang="en-US" altLang="ko-KR" sz="1200" dirty="0"/>
          </a:p>
        </p:txBody>
      </p:sp>
      <p:pic>
        <p:nvPicPr>
          <p:cNvPr id="14" name="그림 13" descr="사진, 앉아있는, 컴퓨터, 거리이(가) 표시된 사진&#10;&#10;자동 생성된 설명">
            <a:extLst>
              <a:ext uri="{FF2B5EF4-FFF2-40B4-BE49-F238E27FC236}">
                <a16:creationId xmlns:a16="http://schemas.microsoft.com/office/drawing/2014/main" xmlns="" id="{CF0E07C7-A837-419A-8668-7BC8690441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5787" y="3298885"/>
            <a:ext cx="2343151" cy="19326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42180F-A6E3-400D-AAC1-EBFFD763BB60}"/>
              </a:ext>
            </a:extLst>
          </p:cNvPr>
          <p:cNvSpPr txBox="1"/>
          <p:nvPr/>
        </p:nvSpPr>
        <p:spPr>
          <a:xfrm>
            <a:off x="7083541" y="5370407"/>
            <a:ext cx="4623382" cy="5674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랜덤으로 배치되는 룸을 하나하나 탐색해가며 스테이지를 진행해야 함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연결된 인접 방의 정보만 알려줌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B1CDE220-BA4E-4187-81DF-C13EFA0822A2}"/>
              </a:ext>
            </a:extLst>
          </p:cNvPr>
          <p:cNvGrpSpPr/>
          <p:nvPr/>
        </p:nvGrpSpPr>
        <p:grpSpPr>
          <a:xfrm>
            <a:off x="1741337" y="1310488"/>
            <a:ext cx="4104640" cy="659035"/>
            <a:chOff x="1798487" y="701933"/>
            <a:chExt cx="5457825" cy="876300"/>
          </a:xfrm>
        </p:grpSpPr>
        <p:pic>
          <p:nvPicPr>
            <p:cNvPr id="6" name="그림 5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xmlns="" id="{1DA34B63-0654-4C18-BA30-F9E32A17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B6FBE684-A1E3-4BF6-85BA-DEB130D1BFA1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820E0188-33F1-4AF7-B614-FC68BF6B5179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094913A5-5F09-4405-8A0C-0A6BA41D511D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xmlns="" id="{7D48C8FA-226F-4A21-A5F2-81EDAA1AB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32296"/>
              </p:ext>
            </p:extLst>
          </p:nvPr>
        </p:nvGraphicFramePr>
        <p:xfrm>
          <a:off x="1741337" y="1969522"/>
          <a:ext cx="4104640" cy="1148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0">
                  <a:extLst>
                    <a:ext uri="{9D8B030D-6E8A-4147-A177-3AD203B41FA5}">
                      <a16:colId xmlns:a16="http://schemas.microsoft.com/office/drawing/2014/main" xmlns="" val="195423001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69362018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2832278516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xmlns="" val="414118108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4245465233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8768286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xmlns="" val="2739438789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3930209852"/>
                    </a:ext>
                  </a:extLst>
                </a:gridCol>
              </a:tblGrid>
              <a:tr h="382796">
                <a:tc gridSpan="8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테마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864401"/>
                  </a:ext>
                </a:extLst>
              </a:tr>
              <a:tr h="382796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040480"/>
                  </a:ext>
                </a:extLst>
              </a:tr>
              <a:tr h="382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기사왕국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해골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묘지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우주선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화산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948193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722CA2E-41EE-4203-900C-F4BEC368BEE6}"/>
              </a:ext>
            </a:extLst>
          </p:cNvPr>
          <p:cNvSpPr/>
          <p:nvPr/>
        </p:nvSpPr>
        <p:spPr>
          <a:xfrm>
            <a:off x="1590675" y="1146235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A4EB0C9-2220-4B3B-B3E5-31ABFAB54A8E}"/>
              </a:ext>
            </a:extLst>
          </p:cNvPr>
          <p:cNvSpPr/>
          <p:nvPr/>
        </p:nvSpPr>
        <p:spPr>
          <a:xfrm>
            <a:off x="1590674" y="3211066"/>
            <a:ext cx="5372101" cy="1287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58EA4D8-3F38-4182-B025-C0FBBD0AEF9B}"/>
              </a:ext>
            </a:extLst>
          </p:cNvPr>
          <p:cNvSpPr/>
          <p:nvPr/>
        </p:nvSpPr>
        <p:spPr>
          <a:xfrm>
            <a:off x="6962775" y="3211065"/>
            <a:ext cx="4829175" cy="27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456ADDD-9297-45A1-8F99-74C5BCB01B5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002" y="4587562"/>
            <a:ext cx="2813383" cy="1320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3606FC1-18DF-46EB-BCC6-0F736ED35A13}"/>
              </a:ext>
            </a:extLst>
          </p:cNvPr>
          <p:cNvSpPr txBox="1"/>
          <p:nvPr/>
        </p:nvSpPr>
        <p:spPr>
          <a:xfrm>
            <a:off x="4478004" y="4707772"/>
            <a:ext cx="2534668" cy="9859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낮은 체력으로 공격 회피가 필수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마나 소비</a:t>
            </a:r>
            <a:r>
              <a:rPr lang="en-US" altLang="ko-KR" sz="1000" dirty="0"/>
              <a:t>, </a:t>
            </a:r>
            <a:r>
              <a:rPr lang="ko-KR" altLang="en-US" sz="1000" dirty="0"/>
              <a:t>캐릭터 특징 유의한 무기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쉬운 조작방식</a:t>
            </a:r>
            <a:r>
              <a:rPr lang="en-US" altLang="ko-KR" sz="1000" dirty="0"/>
              <a:t>, </a:t>
            </a:r>
            <a:r>
              <a:rPr lang="ko-KR" altLang="en-US" sz="1000" dirty="0"/>
              <a:t>어려운 게임 난이도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 클리어로 오는 쾌감 극대화</a:t>
            </a:r>
            <a:endParaRPr lang="en-US" altLang="ko-KR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001B73A4-A571-49AF-AC03-D04AF6C4E2AD}"/>
              </a:ext>
            </a:extLst>
          </p:cNvPr>
          <p:cNvSpPr/>
          <p:nvPr/>
        </p:nvSpPr>
        <p:spPr>
          <a:xfrm>
            <a:off x="1590674" y="4499036"/>
            <a:ext cx="5372101" cy="148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1E7945B-6AF4-4CAC-975E-BF8EF7D51806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4F82216-DBDB-401D-AA3B-096E443FC748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93D9DE4-D718-4EB2-9A84-ED284FDEC20E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3CAA34F-AE78-4134-BAD8-3FA8A95DEBE4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4B83E2A-9609-40BC-B9CB-8A01B8542205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9E2E749-3D38-4362-B862-9607B7478803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378261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 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B0985EB8-DBFA-457D-B1EC-194463676AA3}"/>
              </a:ext>
            </a:extLst>
          </p:cNvPr>
          <p:cNvGrpSpPr/>
          <p:nvPr/>
        </p:nvGrpSpPr>
        <p:grpSpPr>
          <a:xfrm>
            <a:off x="1590675" y="771976"/>
            <a:ext cx="10201275" cy="5758900"/>
            <a:chOff x="1701467" y="496476"/>
            <a:chExt cx="10201275" cy="57589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FD4EA563-ED8B-469B-A119-570E03AF46AC}"/>
                </a:ext>
              </a:extLst>
            </p:cNvPr>
            <p:cNvGrpSpPr/>
            <p:nvPr/>
          </p:nvGrpSpPr>
          <p:grpSpPr>
            <a:xfrm>
              <a:off x="1776453" y="602624"/>
              <a:ext cx="3405252" cy="1698661"/>
              <a:chOff x="1461269" y="630994"/>
              <a:chExt cx="4634731" cy="2311969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155D3B91-64E4-42DB-889D-2792DA85F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61269" y="630994"/>
                <a:ext cx="4634731" cy="2311969"/>
              </a:xfrm>
              <a:prstGeom prst="rect">
                <a:avLst/>
              </a:prstGeom>
            </p:spPr>
          </p:pic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66E07FD5-488F-4E0C-A22A-889232F3FBF4}"/>
                  </a:ext>
                </a:extLst>
              </p:cNvPr>
              <p:cNvSpPr/>
              <p:nvPr/>
            </p:nvSpPr>
            <p:spPr>
              <a:xfrm>
                <a:off x="2250831" y="116405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4E81B172-81C5-4AA2-87AB-EB8987A789F3}"/>
                  </a:ext>
                </a:extLst>
              </p:cNvPr>
              <p:cNvSpPr/>
              <p:nvPr/>
            </p:nvSpPr>
            <p:spPr>
              <a:xfrm>
                <a:off x="2250831" y="189495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47863864-25DD-43A7-A874-1F26E63202ED}"/>
                  </a:ext>
                </a:extLst>
              </p:cNvPr>
              <p:cNvSpPr/>
              <p:nvPr/>
            </p:nvSpPr>
            <p:spPr>
              <a:xfrm>
                <a:off x="3192033" y="1734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xmlns="" id="{CC403958-46C5-404A-84BA-A6B044A2E6C2}"/>
                  </a:ext>
                </a:extLst>
              </p:cNvPr>
              <p:cNvSpPr/>
              <p:nvPr/>
            </p:nvSpPr>
            <p:spPr>
              <a:xfrm>
                <a:off x="2746276" y="193226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xmlns="" id="{66F9BAD7-3B9D-4193-8405-9C8344FD6324}"/>
                  </a:ext>
                </a:extLst>
              </p:cNvPr>
              <p:cNvSpPr/>
              <p:nvPr/>
            </p:nvSpPr>
            <p:spPr>
              <a:xfrm>
                <a:off x="3192033" y="2387567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xmlns="" id="{50ACAB4E-6E44-41B6-A5DA-8CA237F5DB3B}"/>
                  </a:ext>
                </a:extLst>
              </p:cNvPr>
              <p:cNvSpPr/>
              <p:nvPr/>
            </p:nvSpPr>
            <p:spPr>
              <a:xfrm>
                <a:off x="3840206" y="245325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xmlns="" id="{CE3690EE-DC0F-44D2-A2DC-94063E0C4A1A}"/>
                  </a:ext>
                </a:extLst>
              </p:cNvPr>
              <p:cNvSpPr/>
              <p:nvPr/>
            </p:nvSpPr>
            <p:spPr>
              <a:xfrm>
                <a:off x="4524691" y="241938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xmlns="" id="{D3917D65-C8FA-4F6F-8DC6-01CB77F278A0}"/>
                  </a:ext>
                </a:extLst>
              </p:cNvPr>
              <p:cNvSpPr/>
              <p:nvPr/>
            </p:nvSpPr>
            <p:spPr>
              <a:xfrm>
                <a:off x="4560500" y="194961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xmlns="" id="{F89056C3-4A70-42B7-AE13-391A12BD321A}"/>
                  </a:ext>
                </a:extLst>
              </p:cNvPr>
              <p:cNvSpPr/>
              <p:nvPr/>
            </p:nvSpPr>
            <p:spPr>
              <a:xfrm>
                <a:off x="4000432" y="1760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xmlns="" id="{1F691ED2-D867-47AF-84BD-60448D8D62A2}"/>
                  </a:ext>
                </a:extLst>
              </p:cNvPr>
              <p:cNvSpPr/>
              <p:nvPr/>
            </p:nvSpPr>
            <p:spPr>
              <a:xfrm>
                <a:off x="3613925" y="2005392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xmlns="" id="{F3BFD018-D59D-4218-988F-889FA2324DEC}"/>
                  </a:ext>
                </a:extLst>
              </p:cNvPr>
              <p:cNvSpPr/>
              <p:nvPr/>
            </p:nvSpPr>
            <p:spPr>
              <a:xfrm>
                <a:off x="4038033" y="106761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xmlns="" id="{BC1EFDB5-34D3-41FB-83B7-0C03FD5A1950}"/>
                  </a:ext>
                </a:extLst>
              </p:cNvPr>
              <p:cNvSpPr/>
              <p:nvPr/>
            </p:nvSpPr>
            <p:spPr>
              <a:xfrm>
                <a:off x="4326864" y="107370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xmlns="" id="{9789146A-3D4F-4EB3-AD79-16EC657FC9BE}"/>
                  </a:ext>
                </a:extLst>
              </p:cNvPr>
              <p:cNvSpPr/>
              <p:nvPr/>
            </p:nvSpPr>
            <p:spPr>
              <a:xfrm>
                <a:off x="3626272" y="1461155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2B3FA63-9612-4368-9DDD-15065F2CAAE2}"/>
                </a:ext>
              </a:extLst>
            </p:cNvPr>
            <p:cNvSpPr txBox="1"/>
            <p:nvPr/>
          </p:nvSpPr>
          <p:spPr>
            <a:xfrm>
              <a:off x="5419693" y="930687"/>
              <a:ext cx="6372257" cy="985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플레이 가능한 캐릭터는 총 </a:t>
              </a:r>
              <a:r>
                <a:rPr lang="en-US" altLang="ko-KR" sz="1000" dirty="0"/>
                <a:t>13</a:t>
              </a:r>
              <a:r>
                <a:rPr lang="ko-KR" altLang="en-US" sz="1000" dirty="0"/>
                <a:t>가지가 있음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기본으로 주어지는 용사를 제외하면 다른 캐릭터들은 게임내 제화 또는 현금을 통해 구입해야 사용이 가능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획득한 캐릭터의 경우 플레이어가 선택하지 않은 경우 </a:t>
              </a:r>
              <a:r>
                <a:rPr lang="en-US" altLang="ko-KR" sz="1000" dirty="0"/>
                <a:t>NPC</a:t>
              </a:r>
              <a:r>
                <a:rPr lang="ko-KR" altLang="en-US" sz="1000" dirty="0"/>
                <a:t>가 되어 유저를 </a:t>
              </a:r>
              <a:r>
                <a:rPr lang="ko-KR" altLang="en-US" sz="1000" dirty="0" err="1"/>
                <a:t>돕게됨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(ex, </a:t>
              </a:r>
              <a:r>
                <a:rPr lang="ko-KR" altLang="en-US" sz="1000" dirty="0"/>
                <a:t>기사 캐릭터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다른 캐릭터로 말을 걸면 자기는 이제 쉬고 싶다며 자신의 방패를 유저에게 줌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방패 획득</a:t>
              </a:r>
              <a:r>
                <a:rPr lang="en-US" altLang="ko-KR" sz="1000" dirty="0"/>
                <a:t>))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D2B182EA-6652-43CD-972C-1595BF0AF1DE}"/>
                </a:ext>
              </a:extLst>
            </p:cNvPr>
            <p:cNvGrpSpPr/>
            <p:nvPr/>
          </p:nvGrpSpPr>
          <p:grpSpPr>
            <a:xfrm>
              <a:off x="1776453" y="2515694"/>
              <a:ext cx="3402452" cy="1698661"/>
              <a:chOff x="1350523" y="3298894"/>
              <a:chExt cx="4164579" cy="2079150"/>
            </a:xfrm>
          </p:grpSpPr>
          <p:pic>
            <p:nvPicPr>
              <p:cNvPr id="49" name="그림 48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xmlns="" id="{312B51D1-6AFB-49FE-B403-913A09B04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50523" y="3298894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xmlns="" id="{4C7B1D59-9F5A-4CCF-8984-7B6F73F90E10}"/>
                  </a:ext>
                </a:extLst>
              </p:cNvPr>
              <p:cNvSpPr/>
              <p:nvPr/>
            </p:nvSpPr>
            <p:spPr>
              <a:xfrm>
                <a:off x="3824666" y="5022233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xmlns="" id="{B54E1BC2-A11C-49E7-AB68-7A9A70778F03}"/>
                  </a:ext>
                </a:extLst>
              </p:cNvPr>
              <p:cNvSpPr/>
              <p:nvPr/>
            </p:nvSpPr>
            <p:spPr>
              <a:xfrm>
                <a:off x="2587594" y="3743209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xmlns="" id="{CFEF6E66-F919-4075-B771-82DF6A598E8B}"/>
                  </a:ext>
                </a:extLst>
              </p:cNvPr>
              <p:cNvSpPr/>
              <p:nvPr/>
            </p:nvSpPr>
            <p:spPr>
              <a:xfrm>
                <a:off x="2215981" y="4666422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95B5456E-12C7-4865-A125-2476E5818315}"/>
                </a:ext>
              </a:extLst>
            </p:cNvPr>
            <p:cNvSpPr txBox="1"/>
            <p:nvPr/>
          </p:nvSpPr>
          <p:spPr>
            <a:xfrm>
              <a:off x="5419693" y="2878698"/>
              <a:ext cx="2964273" cy="755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금고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시작 시 보유 코인의 수를 증가시킴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책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유저의 캐릭터 전체 치명타 확률을 상승시킴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펫 사료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펫의 체력을 상승시킴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xmlns="" id="{BFF00395-CE81-4428-BCEF-0FEFE3C86F6F}"/>
                </a:ext>
              </a:extLst>
            </p:cNvPr>
            <p:cNvGrpSpPr/>
            <p:nvPr/>
          </p:nvGrpSpPr>
          <p:grpSpPr>
            <a:xfrm>
              <a:off x="1799588" y="4434002"/>
              <a:ext cx="3402452" cy="1698661"/>
              <a:chOff x="6598595" y="4551837"/>
              <a:chExt cx="4164579" cy="2079150"/>
            </a:xfrm>
          </p:grpSpPr>
          <p:pic>
            <p:nvPicPr>
              <p:cNvPr id="65" name="그림 64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xmlns="" id="{F1B3B928-5793-4C90-B6E5-6758AECF5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98595" y="4551837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xmlns="" id="{B0B5571C-5007-4D0D-B3D1-0FD9F6CE3DB3}"/>
                  </a:ext>
                </a:extLst>
              </p:cNvPr>
              <p:cNvSpPr/>
              <p:nvPr/>
            </p:nvSpPr>
            <p:spPr>
              <a:xfrm>
                <a:off x="6996491" y="4942345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xmlns="" id="{1B5F2FFE-0506-4469-B7BC-8C0D45CF1FC0}"/>
                  </a:ext>
                </a:extLst>
              </p:cNvPr>
              <p:cNvSpPr/>
              <p:nvPr/>
            </p:nvSpPr>
            <p:spPr>
              <a:xfrm>
                <a:off x="9863516" y="5235601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xmlns="" id="{1F694461-A4B0-4C2C-A3C1-C93A4116A0D7}"/>
                  </a:ext>
                </a:extLst>
              </p:cNvPr>
              <p:cNvSpPr/>
              <p:nvPr/>
            </p:nvSpPr>
            <p:spPr>
              <a:xfrm>
                <a:off x="9770420" y="48218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xmlns="" id="{1768F75A-0587-4C50-9F4A-CE3C70B9C347}"/>
                  </a:ext>
                </a:extLst>
              </p:cNvPr>
              <p:cNvSpPr/>
              <p:nvPr/>
            </p:nvSpPr>
            <p:spPr>
              <a:xfrm>
                <a:off x="9706731" y="60029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xmlns="" id="{43BAF7C6-4F35-41C0-956B-EDF998B3D417}"/>
                  </a:ext>
                </a:extLst>
              </p:cNvPr>
              <p:cNvSpPr/>
              <p:nvPr/>
            </p:nvSpPr>
            <p:spPr>
              <a:xfrm>
                <a:off x="9483355" y="4850808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C619D1F0-CEE0-4BB5-97F2-5CA79C7B8910}"/>
                </a:ext>
              </a:extLst>
            </p:cNvPr>
            <p:cNvSpPr txBox="1"/>
            <p:nvPr/>
          </p:nvSpPr>
          <p:spPr>
            <a:xfrm>
              <a:off x="5419693" y="4414196"/>
              <a:ext cx="4794902" cy="1447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고정 </a:t>
              </a:r>
              <a:r>
                <a:rPr lang="en-US" altLang="ko-KR" sz="1000" dirty="0"/>
                <a:t>NPC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택배기사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접속 시 하루 일회에 한정해 접속 보상지급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게시판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퀘스트 열람 기능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임무를 선택해 게임을 진행 가능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뽑기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제화를 소비해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게임내 재료아이템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무기아이템이 랜덤으로 뽑는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Tv : </a:t>
              </a:r>
              <a:r>
                <a:rPr lang="ko-KR" altLang="en-US" sz="1000" dirty="0"/>
                <a:t>광고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고양이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개발자 후원 기능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873CCE14-1607-4BFA-A655-88623D0CAF0D}"/>
                </a:ext>
              </a:extLst>
            </p:cNvPr>
            <p:cNvSpPr/>
            <p:nvPr/>
          </p:nvSpPr>
          <p:spPr>
            <a:xfrm>
              <a:off x="1701467" y="496476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62361831-30FD-46D2-9605-3D89675B0388}"/>
                </a:ext>
              </a:extLst>
            </p:cNvPr>
            <p:cNvSpPr/>
            <p:nvPr/>
          </p:nvSpPr>
          <p:spPr>
            <a:xfrm>
              <a:off x="1701467" y="2416772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3F8906F-671F-4B14-827B-B12BC1E54B25}"/>
                </a:ext>
              </a:extLst>
            </p:cNvPr>
            <p:cNvSpPr/>
            <p:nvPr/>
          </p:nvSpPr>
          <p:spPr>
            <a:xfrm>
              <a:off x="1701467" y="4335080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EA590658-C15A-4C2E-9A7E-E595E2E6D5AC}"/>
                </a:ext>
              </a:extLst>
            </p:cNvPr>
            <p:cNvSpPr/>
            <p:nvPr/>
          </p:nvSpPr>
          <p:spPr>
            <a:xfrm>
              <a:off x="6780362" y="3761117"/>
              <a:ext cx="5122380" cy="893465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EF9C96BE-E4AD-4DFB-B4EB-62DFD465D2B4}"/>
                </a:ext>
              </a:extLst>
            </p:cNvPr>
            <p:cNvSpPr txBox="1"/>
            <p:nvPr/>
          </p:nvSpPr>
          <p:spPr>
            <a:xfrm>
              <a:off x="7797131" y="3897882"/>
              <a:ext cx="4105611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: </a:t>
              </a:r>
              <a:r>
                <a:rPr lang="ko-KR" altLang="en-US" sz="1200" dirty="0"/>
                <a:t>던전 입장 문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캐릭터를 선택한 후 해당 문으로 이동하면 게임을 시작함</a:t>
              </a:r>
              <a:endParaRPr lang="ko-KR" altLang="en-US" sz="14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AAB3F84-DC43-46E0-A932-F49494AEC6EA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45F1EAE-1E7C-46B4-ABF9-F0869ED811D3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C17DC05-5B35-40C4-BF3E-9FF3EA8B65C7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DCC2321-29B2-4111-985E-8BE115672EAB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4638107-D06B-472E-8008-39CA26F397FC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18C66FB-0D7E-45DD-8392-2FC667C58A08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13394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9D52A3-D4B1-4395-9A56-C32D93BC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AFF5E290-9550-4534-82CF-76844E8C75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875" y="1983174"/>
            <a:ext cx="5324497" cy="26521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EEDD617-4442-42DF-9575-34511418F3FA}"/>
              </a:ext>
            </a:extLst>
          </p:cNvPr>
          <p:cNvSpPr/>
          <p:nvPr/>
        </p:nvSpPr>
        <p:spPr>
          <a:xfrm>
            <a:off x="2038170" y="3233512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C6643-2CD7-4978-8196-7126F382CF65}"/>
              </a:ext>
            </a:extLst>
          </p:cNvPr>
          <p:cNvSpPr/>
          <p:nvPr/>
        </p:nvSpPr>
        <p:spPr>
          <a:xfrm>
            <a:off x="5492922" y="3948007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577B3FF-12B0-4943-9FF4-ABBC9E05D015}"/>
              </a:ext>
            </a:extLst>
          </p:cNvPr>
          <p:cNvSpPr/>
          <p:nvPr/>
        </p:nvSpPr>
        <p:spPr>
          <a:xfrm>
            <a:off x="6332940" y="3387649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F559F75-4264-42C2-B723-9CB5C7231CFF}"/>
              </a:ext>
            </a:extLst>
          </p:cNvPr>
          <p:cNvSpPr/>
          <p:nvPr/>
        </p:nvSpPr>
        <p:spPr>
          <a:xfrm>
            <a:off x="6066517" y="3891833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6ECA3A0-3843-4779-8BCA-31AFC6112859}"/>
              </a:ext>
            </a:extLst>
          </p:cNvPr>
          <p:cNvSpPr/>
          <p:nvPr/>
        </p:nvSpPr>
        <p:spPr>
          <a:xfrm>
            <a:off x="6486525" y="2052132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882B550-DBDE-4712-A3BD-8AEE0D007463}"/>
              </a:ext>
            </a:extLst>
          </p:cNvPr>
          <p:cNvSpPr/>
          <p:nvPr/>
        </p:nvSpPr>
        <p:spPr>
          <a:xfrm>
            <a:off x="1724692" y="1978307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6C10E8C6-56E2-4168-BCB8-FD5FE688BC46}"/>
              </a:ext>
            </a:extLst>
          </p:cNvPr>
          <p:cNvGrpSpPr/>
          <p:nvPr/>
        </p:nvGrpSpPr>
        <p:grpSpPr>
          <a:xfrm>
            <a:off x="3962936" y="5914566"/>
            <a:ext cx="2142887" cy="685571"/>
            <a:chOff x="6847733" y="4924425"/>
            <a:chExt cx="3334492" cy="1066800"/>
          </a:xfrm>
        </p:grpSpPr>
        <p:pic>
          <p:nvPicPr>
            <p:cNvPr id="22" name="그림 21" descr="컴퓨터이(가) 표시된 사진&#10;&#10;자동 생성된 설명">
              <a:extLst>
                <a:ext uri="{FF2B5EF4-FFF2-40B4-BE49-F238E27FC236}">
                  <a16:creationId xmlns:a16="http://schemas.microsoft.com/office/drawing/2014/main" xmlns="" id="{81FEDC64-32D9-4155-AD2B-DCD70F46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24" name="그림 23" descr="컴퓨터이(가) 표시된 사진&#10;&#10;자동 생성된 설명">
              <a:extLst>
                <a:ext uri="{FF2B5EF4-FFF2-40B4-BE49-F238E27FC236}">
                  <a16:creationId xmlns:a16="http://schemas.microsoft.com/office/drawing/2014/main" xmlns="" id="{2ECE6C8E-EFB9-40D7-9A4D-B9869ABDD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26" name="그림 25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135EE1E2-1F12-4499-8525-6030E317B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xmlns="" id="{A09C27A4-A524-4802-91DB-BE20BD2C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19545"/>
              </p:ext>
            </p:extLst>
          </p:nvPr>
        </p:nvGraphicFramePr>
        <p:xfrm>
          <a:off x="7564967" y="3964387"/>
          <a:ext cx="364399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0" name="표 28">
            <a:extLst>
              <a:ext uri="{FF2B5EF4-FFF2-40B4-BE49-F238E27FC236}">
                <a16:creationId xmlns:a16="http://schemas.microsoft.com/office/drawing/2014/main" xmlns="" id="{9FF87F39-57CF-415F-96BB-78E2176B8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61099"/>
              </p:ext>
            </p:extLst>
          </p:nvPr>
        </p:nvGraphicFramePr>
        <p:xfrm>
          <a:off x="3959655" y="4896902"/>
          <a:ext cx="2146168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1" name="표 28">
            <a:extLst>
              <a:ext uri="{FF2B5EF4-FFF2-40B4-BE49-F238E27FC236}">
                <a16:creationId xmlns:a16="http://schemas.microsoft.com/office/drawing/2014/main" xmlns="" id="{9505DB17-D95F-4514-BCEB-576AD869F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71894"/>
              </p:ext>
            </p:extLst>
          </p:nvPr>
        </p:nvGraphicFramePr>
        <p:xfrm>
          <a:off x="6694544" y="5113771"/>
          <a:ext cx="4000499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2" name="표 28">
            <a:extLst>
              <a:ext uri="{FF2B5EF4-FFF2-40B4-BE49-F238E27FC236}">
                <a16:creationId xmlns:a16="http://schemas.microsoft.com/office/drawing/2014/main" xmlns="" id="{FA2E5E08-6FE0-42AF-8BF8-409E9E04A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11312"/>
              </p:ext>
            </p:extLst>
          </p:nvPr>
        </p:nvGraphicFramePr>
        <p:xfrm>
          <a:off x="1666875" y="4854403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6" name="표 28">
            <a:extLst>
              <a:ext uri="{FF2B5EF4-FFF2-40B4-BE49-F238E27FC236}">
                <a16:creationId xmlns:a16="http://schemas.microsoft.com/office/drawing/2014/main" xmlns="" id="{9D7ACD41-4E20-42C7-A780-EDFD9FFBC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01171"/>
              </p:ext>
            </p:extLst>
          </p:nvPr>
        </p:nvGraphicFramePr>
        <p:xfrm>
          <a:off x="1676638" y="930389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pic>
        <p:nvPicPr>
          <p:cNvPr id="40" name="그림 39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xmlns="" id="{28A73AE7-6A65-431D-BBE8-8E96168517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695"/>
          <a:stretch/>
        </p:blipFill>
        <p:spPr>
          <a:xfrm>
            <a:off x="8799869" y="3259256"/>
            <a:ext cx="2894990" cy="591245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xmlns="" id="{54DABFDF-2C23-4BA4-AFF6-DEC20F483151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6853996" y="2220308"/>
            <a:ext cx="451682" cy="43806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xmlns="" id="{AD406D50-BA65-4BA8-B1EB-7543EE8278CB}"/>
              </a:ext>
            </a:extLst>
          </p:cNvPr>
          <p:cNvCxnSpPr>
            <a:stCxn id="20" idx="0"/>
            <a:endCxn id="36" idx="2"/>
          </p:cNvCxnSpPr>
          <p:nvPr/>
        </p:nvCxnSpPr>
        <p:spPr>
          <a:xfrm rot="5400000" flipH="1" flipV="1">
            <a:off x="2331281" y="1604250"/>
            <a:ext cx="306238" cy="4418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xmlns="" id="{31EEE931-4403-49BC-AACD-F96290CF4056}"/>
              </a:ext>
            </a:extLst>
          </p:cNvPr>
          <p:cNvCxnSpPr>
            <a:stCxn id="11" idx="2"/>
            <a:endCxn id="32" idx="0"/>
          </p:cNvCxnSpPr>
          <p:nvPr/>
        </p:nvCxnSpPr>
        <p:spPr>
          <a:xfrm rot="16200000" flipH="1">
            <a:off x="2406755" y="4521198"/>
            <a:ext cx="525337" cy="141072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xmlns="" id="{706DD65D-AD46-404B-868A-4863D61F2785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 rot="5400000">
            <a:off x="5211962" y="4329143"/>
            <a:ext cx="388537" cy="74698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xmlns="" id="{82A25B06-D1B0-4721-9EAD-F97A5B82459B}"/>
              </a:ext>
            </a:extLst>
          </p:cNvPr>
          <p:cNvCxnSpPr>
            <a:stCxn id="14" idx="2"/>
            <a:endCxn id="31" idx="1"/>
          </p:cNvCxnSpPr>
          <p:nvPr/>
        </p:nvCxnSpPr>
        <p:spPr>
          <a:xfrm rot="16200000" flipH="1">
            <a:off x="6059780" y="4938746"/>
            <a:ext cx="1008973" cy="2605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xmlns="" id="{A0BF297F-E24E-4D84-A734-53730E2AF423}"/>
              </a:ext>
            </a:extLst>
          </p:cNvPr>
          <p:cNvCxnSpPr>
            <a:stCxn id="13" idx="3"/>
            <a:endCxn id="28" idx="1"/>
          </p:cNvCxnSpPr>
          <p:nvPr/>
        </p:nvCxnSpPr>
        <p:spPr>
          <a:xfrm>
            <a:off x="6906535" y="3667828"/>
            <a:ext cx="658432" cy="756299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xmlns="" id="{0A39F957-4DDE-458C-882A-2FA7A318CE2B}"/>
              </a:ext>
            </a:extLst>
          </p:cNvPr>
          <p:cNvCxnSpPr>
            <a:cxnSpLocks/>
            <a:stCxn id="56" idx="2"/>
            <a:endCxn id="40" idx="3"/>
          </p:cNvCxnSpPr>
          <p:nvPr/>
        </p:nvCxnSpPr>
        <p:spPr>
          <a:xfrm rot="16200000" flipH="1">
            <a:off x="11074862" y="2934882"/>
            <a:ext cx="911236" cy="328757"/>
          </a:xfrm>
          <a:prstGeom prst="bentConnector4">
            <a:avLst>
              <a:gd name="adj1" fmla="val 33779"/>
              <a:gd name="adj2" fmla="val 169535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58437BE2-9E8B-4413-BE2F-7552BF876D9E}"/>
              </a:ext>
            </a:extLst>
          </p:cNvPr>
          <p:cNvGrpSpPr/>
          <p:nvPr/>
        </p:nvGrpSpPr>
        <p:grpSpPr>
          <a:xfrm>
            <a:off x="9708619" y="5591466"/>
            <a:ext cx="1848347" cy="817010"/>
            <a:chOff x="8953950" y="5145316"/>
            <a:chExt cx="1848347" cy="817010"/>
          </a:xfrm>
        </p:grpSpPr>
        <p:pic>
          <p:nvPicPr>
            <p:cNvPr id="38" name="그림 37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8D711D48-CC50-40EF-A68E-8A7BAFCD9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EBD284B3-2CCD-4B44-AD89-D48FA1740582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60" name="그림 59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87AA881C-BF75-48A6-A2B0-ECCEBD94562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699" y="433940"/>
            <a:ext cx="899804" cy="105203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B041BAFB-DBF5-4A58-B84C-AE699BC043FB}"/>
              </a:ext>
            </a:extLst>
          </p:cNvPr>
          <p:cNvSpPr/>
          <p:nvPr/>
        </p:nvSpPr>
        <p:spPr>
          <a:xfrm>
            <a:off x="4034699" y="741382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C8792077-6D5D-4B0F-A508-868F2D306602}"/>
              </a:ext>
            </a:extLst>
          </p:cNvPr>
          <p:cNvSpPr/>
          <p:nvPr/>
        </p:nvSpPr>
        <p:spPr>
          <a:xfrm>
            <a:off x="4291554" y="10658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4222953D-F4B5-4848-B6DC-25ABB4C7F136}"/>
              </a:ext>
            </a:extLst>
          </p:cNvPr>
          <p:cNvSpPr txBox="1"/>
          <p:nvPr/>
        </p:nvSpPr>
        <p:spPr>
          <a:xfrm>
            <a:off x="5005892" y="778688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E8595A2D-DAA5-4E79-B3BD-BF055379CDB8}"/>
              </a:ext>
            </a:extLst>
          </p:cNvPr>
          <p:cNvSpPr/>
          <p:nvPr/>
        </p:nvSpPr>
        <p:spPr>
          <a:xfrm>
            <a:off x="4329123" y="2520206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xmlns="" id="{8C347A28-5ACB-4EE6-B383-80B08458671F}"/>
              </a:ext>
            </a:extLst>
          </p:cNvPr>
          <p:cNvCxnSpPr>
            <a:cxnSpLocks/>
            <a:stCxn id="65" idx="0"/>
            <a:endCxn id="60" idx="2"/>
          </p:cNvCxnSpPr>
          <p:nvPr/>
        </p:nvCxnSpPr>
        <p:spPr>
          <a:xfrm rot="16200000" flipV="1">
            <a:off x="3982183" y="1988390"/>
            <a:ext cx="1034235" cy="29398"/>
          </a:xfrm>
          <a:prstGeom prst="bentConnector3">
            <a:avLst>
              <a:gd name="adj1" fmla="val 6473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7A794C1-B4DF-47B0-81F8-C8FCBE6514B7}"/>
              </a:ext>
            </a:extLst>
          </p:cNvPr>
          <p:cNvSpPr/>
          <p:nvPr/>
        </p:nvSpPr>
        <p:spPr>
          <a:xfrm>
            <a:off x="4934504" y="426662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xmlns="" id="{7CCBA095-0B3D-49BB-90E3-FDA2E9A60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86330"/>
              </p:ext>
            </p:extLst>
          </p:nvPr>
        </p:nvGraphicFramePr>
        <p:xfrm>
          <a:off x="7305678" y="2084336"/>
          <a:ext cx="3643992" cy="114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pic>
        <p:nvPicPr>
          <p:cNvPr id="41" name="그림 40" descr="시계이(가) 표시된 사진&#10;&#10;자동 생성된 설명">
            <a:extLst>
              <a:ext uri="{FF2B5EF4-FFF2-40B4-BE49-F238E27FC236}">
                <a16:creationId xmlns:a16="http://schemas.microsoft.com/office/drawing/2014/main" xmlns="" id="{7D360607-964F-498E-997E-A5EB1C1849B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5745" y="1402258"/>
            <a:ext cx="2083684" cy="133874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7C31E02-1244-4B76-85F1-2236DAC6AC64}"/>
              </a:ext>
            </a:extLst>
          </p:cNvPr>
          <p:cNvSpPr/>
          <p:nvPr/>
        </p:nvSpPr>
        <p:spPr>
          <a:xfrm>
            <a:off x="5819880" y="2019153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xmlns="" id="{6659E557-4477-4AE9-8012-F98D147F7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337459"/>
              </p:ext>
            </p:extLst>
          </p:nvPr>
        </p:nvGraphicFramePr>
        <p:xfrm>
          <a:off x="5769158" y="134868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xmlns="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xmlns="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5070381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36DBFB51-5DED-4316-A1A4-D0792888E7DE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6004755" y="1775407"/>
            <a:ext cx="1" cy="2437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EDDA4FB1-C965-4475-B7DE-E1A7FB2DDBBA}"/>
              </a:ext>
            </a:extLst>
          </p:cNvPr>
          <p:cNvSpPr/>
          <p:nvPr/>
        </p:nvSpPr>
        <p:spPr>
          <a:xfrm>
            <a:off x="11150814" y="2249530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A2333B4-5FF4-47FC-AA87-6F4787F41AA7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35A7684-9369-40F2-9DF2-BB274A8EC04D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58E3A582-9DD9-40F0-8343-DEF876416410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CB8CD42-2F17-47A9-B19C-5A5466A1CE49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3E37648-C68B-49F4-A499-F7E9C0CA3DE3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704F380-3DD9-4F18-9090-97718EBD7E99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xmlns="" id="{391E05B4-9ECB-4440-AFCB-FA761B450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06897"/>
              </p:ext>
            </p:extLst>
          </p:nvPr>
        </p:nvGraphicFramePr>
        <p:xfrm>
          <a:off x="9091287" y="490747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xmlns="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77590082"/>
                  </a:ext>
                </a:extLst>
              </a:tr>
            </a:tbl>
          </a:graphicData>
        </a:graphic>
      </p:graphicFrame>
      <p:pic>
        <p:nvPicPr>
          <p:cNvPr id="58" name="그림 57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xmlns="" id="{055A708D-9528-4534-8C6A-43378B983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983" y="398332"/>
            <a:ext cx="922607" cy="2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7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캐릭터</a:t>
            </a:r>
          </a:p>
        </p:txBody>
      </p:sp>
      <p:pic>
        <p:nvPicPr>
          <p:cNvPr id="22" name="그림 21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xmlns="" id="{3FD02CA3-039D-46BF-8582-5ECE92C9E0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4060" y="675421"/>
            <a:ext cx="3295892" cy="1642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A3D353-0E42-4D14-A058-4DDEC97E7D3B}"/>
              </a:ext>
            </a:extLst>
          </p:cNvPr>
          <p:cNvSpPr txBox="1"/>
          <p:nvPr/>
        </p:nvSpPr>
        <p:spPr>
          <a:xfrm>
            <a:off x="1816072" y="1435093"/>
            <a:ext cx="5618846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 선택창에서 게임내 제화를 활용해 캐릭터 능력치를 강화할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능력치 강화에 </a:t>
            </a:r>
            <a:r>
              <a:rPr lang="en-US" altLang="ko-KR" sz="1200" dirty="0"/>
              <a:t>7 </a:t>
            </a:r>
            <a:r>
              <a:rPr lang="ko-KR" altLang="en-US" sz="1200" dirty="0"/>
              <a:t>단계가 있으며 순차적으로 진행됨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7</a:t>
            </a:r>
            <a:r>
              <a:rPr lang="ko-KR" altLang="en-US" sz="1200" dirty="0"/>
              <a:t>단계의 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수록 소비되는 제화의 양이 증가함</a:t>
            </a:r>
            <a:endParaRPr lang="en-US" altLang="ko-KR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138FD6AF-F72D-4351-BD4C-6E0E86FC14A8}"/>
              </a:ext>
            </a:extLst>
          </p:cNvPr>
          <p:cNvSpPr/>
          <p:nvPr/>
        </p:nvSpPr>
        <p:spPr>
          <a:xfrm>
            <a:off x="9537578" y="1646286"/>
            <a:ext cx="968855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1EA8CDFB-6F22-42CD-BC4E-67650A3B77DF}"/>
              </a:ext>
            </a:extLst>
          </p:cNvPr>
          <p:cNvSpPr/>
          <p:nvPr/>
        </p:nvSpPr>
        <p:spPr>
          <a:xfrm>
            <a:off x="8374059" y="1613724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E3F053F-D8AD-4A3C-BB09-5EBA037C5ED1}"/>
              </a:ext>
            </a:extLst>
          </p:cNvPr>
          <p:cNvSpPr/>
          <p:nvPr/>
        </p:nvSpPr>
        <p:spPr>
          <a:xfrm>
            <a:off x="8693620" y="1609976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5C7D362E-1714-47CF-8A8B-1D8FC0171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6024"/>
              </p:ext>
            </p:extLst>
          </p:nvPr>
        </p:nvGraphicFramePr>
        <p:xfrm>
          <a:off x="5450506" y="2813663"/>
          <a:ext cx="473075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338362390"/>
                    </a:ext>
                  </a:extLst>
                </a:gridCol>
                <a:gridCol w="4019550">
                  <a:extLst>
                    <a:ext uri="{9D8B030D-6E8A-4147-A177-3AD203B41FA5}">
                      <a16:colId xmlns:a16="http://schemas.microsoft.com/office/drawing/2014/main" xmlns="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치명타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3923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4199FE7-C3FA-451E-9987-C2DA9437278A}"/>
              </a:ext>
            </a:extLst>
          </p:cNvPr>
          <p:cNvSpPr txBox="1"/>
          <p:nvPr/>
        </p:nvSpPr>
        <p:spPr>
          <a:xfrm>
            <a:off x="10318983" y="2384408"/>
            <a:ext cx="147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 강화 </a:t>
            </a:r>
            <a:r>
              <a:rPr lang="en-US" altLang="ko-KR" sz="1200" dirty="0"/>
              <a:t>7</a:t>
            </a:r>
            <a:r>
              <a:rPr lang="ko-KR" altLang="en-US" sz="1200" dirty="0"/>
              <a:t>단계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E55230F-3812-4C33-887F-1A2DDB6C787B}"/>
              </a:ext>
            </a:extLst>
          </p:cNvPr>
          <p:cNvSpPr txBox="1"/>
          <p:nvPr/>
        </p:nvSpPr>
        <p:spPr>
          <a:xfrm>
            <a:off x="1816072" y="795146"/>
            <a:ext cx="5907386" cy="610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캐릭터마다 특징을 담은 스킬과 기본 무기를 하나씩 가짐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Ex) </a:t>
            </a:r>
            <a:r>
              <a:rPr lang="ko-KR" altLang="en-US" sz="1200" dirty="0"/>
              <a:t>도적만 구르기</a:t>
            </a:r>
            <a:r>
              <a:rPr lang="en-US" altLang="ko-KR" sz="1200" dirty="0"/>
              <a:t> </a:t>
            </a:r>
            <a:r>
              <a:rPr lang="ko-KR" altLang="en-US" sz="1200" dirty="0"/>
              <a:t>스킬과 투척과 근접공격이 동시에 가능한 무기를 사용할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28806A5-B586-489A-A4CD-F6AA7EF34EAD}"/>
              </a:ext>
            </a:extLst>
          </p:cNvPr>
          <p:cNvSpPr/>
          <p:nvPr/>
        </p:nvSpPr>
        <p:spPr>
          <a:xfrm>
            <a:off x="1590675" y="612824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CA6468E-B789-4E4D-BE1F-1F92A7A42A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887"/>
          <a:stretch/>
        </p:blipFill>
        <p:spPr>
          <a:xfrm>
            <a:off x="10318984" y="2690631"/>
            <a:ext cx="1472966" cy="37676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492F8E5-43C2-42B7-9C80-CE0C28658BFA}"/>
              </a:ext>
            </a:extLst>
          </p:cNvPr>
          <p:cNvSpPr/>
          <p:nvPr/>
        </p:nvSpPr>
        <p:spPr>
          <a:xfrm>
            <a:off x="10318984" y="2377148"/>
            <a:ext cx="1472966" cy="4066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6CEB4BC-342E-48EF-B7B8-A9BC4DA7B6F5}"/>
              </a:ext>
            </a:extLst>
          </p:cNvPr>
          <p:cNvGrpSpPr/>
          <p:nvPr/>
        </p:nvGrpSpPr>
        <p:grpSpPr>
          <a:xfrm>
            <a:off x="1678056" y="2813663"/>
            <a:ext cx="3789059" cy="2418844"/>
            <a:chOff x="1816072" y="3528038"/>
            <a:chExt cx="3460953" cy="2209389"/>
          </a:xfrm>
        </p:grpSpPr>
        <p:pic>
          <p:nvPicPr>
            <p:cNvPr id="19" name="그림 18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CD6A54E8-0688-4114-BE6E-DBC9A442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DE93F668-69C3-42C4-8C16-6BC3A09E4B2A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ED29645-C4C8-47E0-B1D8-65E7D9B4759D}"/>
              </a:ext>
            </a:extLst>
          </p:cNvPr>
          <p:cNvSpPr/>
          <p:nvPr/>
        </p:nvSpPr>
        <p:spPr>
          <a:xfrm>
            <a:off x="1590674" y="2676019"/>
            <a:ext cx="8728309" cy="3767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8B0821-4EAE-41C6-8D50-6D9768D58440}"/>
              </a:ext>
            </a:extLst>
          </p:cNvPr>
          <p:cNvSpPr txBox="1"/>
          <p:nvPr/>
        </p:nvSpPr>
        <p:spPr>
          <a:xfrm>
            <a:off x="1816072" y="5285053"/>
            <a:ext cx="649248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유저에게 보여지는 능력치는 다음과 같음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세부적으로 캐릭터 자체의 공격력과 이동속도가 추가로 있음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공격력 </a:t>
            </a:r>
            <a:r>
              <a:rPr lang="en-US" altLang="ko-KR" sz="1100" dirty="0"/>
              <a:t>: </a:t>
            </a:r>
            <a:r>
              <a:rPr lang="ko-KR" altLang="en-US" sz="1100" dirty="0"/>
              <a:t>사격 무기를 사용할 경우 가까이의 적을 근접 공격</a:t>
            </a:r>
            <a:r>
              <a:rPr lang="en-US" altLang="ko-KR" sz="1100" dirty="0"/>
              <a:t>,</a:t>
            </a:r>
            <a:r>
              <a:rPr lang="ko-KR" altLang="en-US" sz="1100" dirty="0"/>
              <a:t> 이때 캐릭터의 공격력 수치가 영향을 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이동속도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캐릭터 고유 이동 속도가 있음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2D5F369-B9E0-40AC-9A7D-CB2D82F9C9E8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5E6636B-9D4D-4A7C-89F4-E40D0AD34C3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3C53ED-70A6-4D62-AFAD-03634E4AD23A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8AB442C-680B-4677-898C-CCB5E8B0EFBC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24196DE-08C0-4B57-8366-0575C2AA386D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F19A8B1-7550-44DD-9809-0D0A2DCA3253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322565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273362-E8BA-455E-9973-857D0E74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무기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9B77B5B8-DF0F-4DEE-A3D0-E2F0AFAA9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5811"/>
              </p:ext>
            </p:extLst>
          </p:nvPr>
        </p:nvGraphicFramePr>
        <p:xfrm>
          <a:off x="14295718" y="1257548"/>
          <a:ext cx="60960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4058296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6914547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67110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도트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3~5</a:t>
                      </a:r>
                      <a:r>
                        <a:rPr lang="ko-KR" altLang="en-US" dirty="0"/>
                        <a:t>의 데미지 이후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7751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이동속도 감소효과와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데미지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05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얼음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행동불능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75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4207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감전인 적을 </a:t>
                      </a:r>
                      <a:r>
                        <a:rPr lang="ko-KR" altLang="en-US" dirty="0" err="1"/>
                        <a:t>공격시</a:t>
                      </a:r>
                      <a:r>
                        <a:rPr lang="ko-KR" altLang="en-US" dirty="0"/>
                        <a:t> 근처의 적에게 도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3568901"/>
                  </a:ext>
                </a:extLst>
              </a:tr>
            </a:tbl>
          </a:graphicData>
        </a:graphic>
      </p:graphicFrame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xmlns="" id="{E393FD21-B31C-4375-B26F-D9477D91A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90506"/>
              </p:ext>
            </p:extLst>
          </p:nvPr>
        </p:nvGraphicFramePr>
        <p:xfrm>
          <a:off x="7772009" y="351234"/>
          <a:ext cx="39531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193">
                  <a:extLst>
                    <a:ext uri="{9D8B030D-6E8A-4147-A177-3AD203B41FA5}">
                      <a16:colId xmlns:a16="http://schemas.microsoft.com/office/drawing/2014/main" xmlns="" val="1270788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2140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흰색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61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전반적으로 등급이 높을 수록 좋은 성능을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362140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18D7DE8-FB90-4D26-A1BF-5BF37954370C}"/>
              </a:ext>
            </a:extLst>
          </p:cNvPr>
          <p:cNvSpPr txBox="1"/>
          <p:nvPr/>
        </p:nvSpPr>
        <p:spPr>
          <a:xfrm>
            <a:off x="1492726" y="797885"/>
            <a:ext cx="6378669" cy="697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게임내 총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있다고 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총 </a:t>
            </a:r>
            <a:r>
              <a:rPr lang="en-US" altLang="ko-KR" sz="1400" dirty="0"/>
              <a:t>4</a:t>
            </a:r>
            <a:r>
              <a:rPr lang="ko-KR" altLang="en-US" sz="1400" dirty="0"/>
              <a:t>개의 클래스가 있으며 아이템을 조합한 합성무기와 투척무기도 있음</a:t>
            </a:r>
            <a:endParaRPr lang="en-US" altLang="ko-KR" sz="1400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xmlns="" id="{6C725663-2CBB-4EDD-B64E-4547A07A9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0645"/>
              </p:ext>
            </p:extLst>
          </p:nvPr>
        </p:nvGraphicFramePr>
        <p:xfrm>
          <a:off x="2161652" y="1576379"/>
          <a:ext cx="8872212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824">
                  <a:extLst>
                    <a:ext uri="{9D8B030D-6E8A-4147-A177-3AD203B41FA5}">
                      <a16:colId xmlns:a16="http://schemas.microsoft.com/office/drawing/2014/main" xmlns="" val="3447710988"/>
                    </a:ext>
                  </a:extLst>
                </a:gridCol>
                <a:gridCol w="3754453">
                  <a:extLst>
                    <a:ext uri="{9D8B030D-6E8A-4147-A177-3AD203B41FA5}">
                      <a16:colId xmlns:a16="http://schemas.microsoft.com/office/drawing/2014/main" xmlns="" val="1727430596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xmlns="" val="131649819"/>
                    </a:ext>
                  </a:extLst>
                </a:gridCol>
                <a:gridCol w="2780030">
                  <a:extLst>
                    <a:ext uri="{9D8B030D-6E8A-4147-A177-3AD203B41FA5}">
                      <a16:colId xmlns:a16="http://schemas.microsoft.com/office/drawing/2014/main" xmlns="" val="42393183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2020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무기를 사용했을 때 적에게 줄 수 있는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다음 공격을 사용하는데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152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에너지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사용시 소비되는 에너지 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원거리 공격 시 탄의 이동속도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290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치명타확률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확률로 무기 공격력 보다 큰 데미지를 적에게 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얼마나 많은 적으로 공격할 수 있는지 나타냄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360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시 정확하게 적을 맞출 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적과 유저 사이의 공격 가능한 거리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4973533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xmlns="" id="{BE670604-5632-459C-80FC-E46B0114F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375528"/>
              </p:ext>
            </p:extLst>
          </p:nvPr>
        </p:nvGraphicFramePr>
        <p:xfrm>
          <a:off x="3138855" y="3607712"/>
          <a:ext cx="7348855" cy="286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xmlns="" val="22421793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15617925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65506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328253585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671377427"/>
                    </a:ext>
                  </a:extLst>
                </a:gridCol>
              </a:tblGrid>
              <a:tr h="1054407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4218031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클래스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근접무기 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원거리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지팡이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특수무기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811094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짧음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보편적인 부분이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2051540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넓음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좁음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넓음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2696953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공격속도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빠름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느림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38894584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정확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부정확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7121060"/>
                  </a:ext>
                </a:extLst>
              </a:tr>
            </a:tbl>
          </a:graphicData>
        </a:graphic>
      </p:graphicFrame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399686B6-B5DD-4A4D-AC6B-A80B4598B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5282" y="3694680"/>
            <a:ext cx="867697" cy="8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xmlns="" id="{23377BB5-C48A-4F87-A9E5-7B5AE444D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9721" y="3694680"/>
            <a:ext cx="867697" cy="8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xmlns="" id="{59A6822C-3B4D-402A-A3C9-6933F5F92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843" y="3689156"/>
            <a:ext cx="867697" cy="8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xmlns="" id="{9B78C392-C53F-4688-ADF1-4EEA35DC9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46404" y="3689156"/>
            <a:ext cx="867697" cy="8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45E1C91-25B7-462A-AF52-7BF105A88F6E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B678B98-54EB-4DE2-8E2F-6CCCB7EF064B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87A978-93C3-431F-93A4-95C4D5628E8A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8AC24B8-90C6-4C62-A473-0A646D2561AF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9CB4A01-E9C8-481D-A18A-E33C8BDA717E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74908E7-D9C3-4BBD-9333-DABFC5A10525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190318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909C91-7A2E-4CE2-98A0-EE5926BF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</a:t>
            </a: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xmlns="" id="{395812AC-6E75-4020-86B7-EB29B5F0F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052505"/>
              </p:ext>
            </p:extLst>
          </p:nvPr>
        </p:nvGraphicFramePr>
        <p:xfrm>
          <a:off x="1401640" y="677162"/>
          <a:ext cx="1064523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xmlns="" val="3325567320"/>
                    </a:ext>
                  </a:extLst>
                </a:gridCol>
                <a:gridCol w="651193">
                  <a:extLst>
                    <a:ext uri="{9D8B030D-6E8A-4147-A177-3AD203B41FA5}">
                      <a16:colId xmlns:a16="http://schemas.microsoft.com/office/drawing/2014/main" xmlns="" val="1759554793"/>
                    </a:ext>
                  </a:extLst>
                </a:gridCol>
                <a:gridCol w="4897755">
                  <a:extLst>
                    <a:ext uri="{9D8B030D-6E8A-4147-A177-3AD203B41FA5}">
                      <a16:colId xmlns:a16="http://schemas.microsoft.com/office/drawing/2014/main" xmlns="" val="3263984705"/>
                    </a:ext>
                  </a:extLst>
                </a:gridCol>
                <a:gridCol w="4318098">
                  <a:extLst>
                    <a:ext uri="{9D8B030D-6E8A-4147-A177-3AD203B41FA5}">
                      <a16:colId xmlns:a16="http://schemas.microsoft.com/office/drawing/2014/main" xmlns="" val="107011595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7535945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권총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낮은 마나 소모량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초기에 효율적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후반에 사용하기에 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6190679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라이플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기관총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빠른 연사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집탄률이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좋지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44196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저격총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다소 느린 연사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집탄률이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좋으며 강한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57763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샷건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번에 발사되는 탄수가 많음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탄의 데미지를 합치면 매우 높은 데미지를 보임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11856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차징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오래 눌러 에너지를 모은 뒤 버튼에서 손을 때면 축적된 에너지에 비례한 데미지를 주는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95236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폭발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폭발하는 탄을 발사하는 무기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탄이 적에게 또는 벽에 적중 시 일정 범위 데미지를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유저캐릭터 또한 함께 데미지를 받을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110861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근접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549591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칼을 휘두르는 공격 모션 공격 길이가 짧지만 넓음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33616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찌르는 모션으로 공격 범위가 길지만 넓지 않음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52629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도끼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갈 보다 긴 사거리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대체적으로 공격속도가 느리지만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21361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둔기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망치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땅을 내리쳐 충격파를 일으킴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치명타 데미지를 줄 경우 몬스터를 일시적으로 행동 불능으로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0865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93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31C663-122D-4338-895E-1B2DE03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xmlns="" id="{C834FD1D-6979-4EC2-8819-AE0232776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66666"/>
              </p:ext>
            </p:extLst>
          </p:nvPr>
        </p:nvGraphicFramePr>
        <p:xfrm>
          <a:off x="1962150" y="1824566"/>
          <a:ext cx="959241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xmlns="" val="1138746060"/>
                    </a:ext>
                  </a:extLst>
                </a:gridCol>
                <a:gridCol w="3591446">
                  <a:extLst>
                    <a:ext uri="{9D8B030D-6E8A-4147-A177-3AD203B41FA5}">
                      <a16:colId xmlns:a16="http://schemas.microsoft.com/office/drawing/2014/main" xmlns="" val="1417129738"/>
                    </a:ext>
                  </a:extLst>
                </a:gridCol>
                <a:gridCol w="5222777">
                  <a:extLst>
                    <a:ext uri="{9D8B030D-6E8A-4147-A177-3AD203B41FA5}">
                      <a16:colId xmlns:a16="http://schemas.microsoft.com/office/drawing/2014/main" xmlns="" val="4272090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지팡이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높은 마나 소비량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각종 </a:t>
                      </a:r>
                      <a:r>
                        <a:rPr lang="ko-KR" altLang="en-US" sz="1000" dirty="0" err="1"/>
                        <a:t>디버프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전방위 공격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방어막 생성 등 특이한 공격 형태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전방위 공격의 경우 명중률이 매우 낮고 에너지 효율이 낮음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세계관이 매우 복합적 이어서 지팡이가 등장해도 이상함을 느끼기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공격효과와 다른 부가 효과가 존재함으로 유저의 선택지를 다양하게 만들어 둠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검으로는 불가능한 액션 연출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방어막 생성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다중 대상 공격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이 가능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1570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투척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흔히들 생각할 수 있는 폭탄은 물론 닌자 표창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화염병 등 다양한 무기 요소를 등장 시킴 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사격 무기와 동일한 원거리 무기류 이지만 사격무기와 달리 특수한 능력이 있는 경우가 많음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9033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매우 특수한 효과를 발휘하는 무기류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소지 후 사망하면 다시 부활 시켜주는 무기부터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가지고 있으면 자동으로 공격하는 무기 등 다양함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148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20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3133</Words>
  <Application>Microsoft Office PowerPoint</Application>
  <PresentationFormat>사용자 지정</PresentationFormat>
  <Paragraphs>654</Paragraphs>
  <Slides>20</Slides>
  <Notes>5</Notes>
  <HiddenSlides>5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2" baseType="lpstr">
      <vt:lpstr>Office 테마</vt:lpstr>
      <vt:lpstr>디자인 사용자 지정</vt:lpstr>
      <vt:lpstr>시스템 분석</vt:lpstr>
      <vt:lpstr>내 게임 설명</vt:lpstr>
      <vt:lpstr>게임 소개</vt:lpstr>
      <vt:lpstr>시작 방</vt:lpstr>
      <vt:lpstr>전투 화면 UI</vt:lpstr>
      <vt:lpstr>캐릭터</vt:lpstr>
      <vt:lpstr>무기 </vt:lpstr>
      <vt:lpstr>무기 </vt:lpstr>
      <vt:lpstr>무기</vt:lpstr>
      <vt:lpstr>던전 구성</vt:lpstr>
      <vt:lpstr>방 구분</vt:lpstr>
      <vt:lpstr>던전 구성 방식 </vt:lpstr>
      <vt:lpstr>특성</vt:lpstr>
      <vt:lpstr>게임 소개</vt:lpstr>
      <vt:lpstr>전투 UI</vt:lpstr>
      <vt:lpstr>하드모드 ( 스피드 런 )</vt:lpstr>
      <vt:lpstr>사망 or 클리어</vt:lpstr>
      <vt:lpstr>전투 요소</vt:lpstr>
      <vt:lpstr>전투 요소</vt:lpstr>
      <vt:lpstr>기획 요소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 분석</dc:title>
  <dc:creator>정 재호</dc:creator>
  <cp:lastModifiedBy>FullName</cp:lastModifiedBy>
  <cp:revision>164</cp:revision>
  <dcterms:created xsi:type="dcterms:W3CDTF">2019-10-12T13:29:50Z</dcterms:created>
  <dcterms:modified xsi:type="dcterms:W3CDTF">2019-10-16T05:10:14Z</dcterms:modified>
</cp:coreProperties>
</file>